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\offlinefs\wynnean\My%20Documents\bufdg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fce-trimstore.hefce.ac.uk\public\2016%20Financial%20results%20and%20forecasts\Analysis\Financial%20analysis%20template%203%20October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hefce-sas\data\home\SASFILES\Dynamic\Apps16_\FFSTAT16_\July$\Financial%20commitments%20table%20and%20chart%20for%20Nolan%2011%20Nov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fce-trimstore.hefce.ac.uk\public\2016%20Financial%20results%20and%20forecasts\Analysis\Presentation%20chart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.hefce.ac.uk\public\2016%20Financial%20results%20and%20forecasts\Analysis\Presentation%20chart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hefce-trimstore.hefce.ac.uk\public\2016%20Financial%20results%20and%20forecasts\Analysis\Financial%20analysis%20template%203%20October.xls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ynnean\AppData\Local\Microsoft\Windows\INetCache\Content.Outlook\9ENSJKO6\Financial%20commitments%20table%20and%20chart%20for%20Nolan%2011%20Nov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.hefce.ac.uk\public\2016%20Financial%20results%20and%20forecasts\Analysis\Presentation%20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.hefce.ac.uk\public\2016%20Financial%20results%20and%20forecasts\Analysis\TRAC%20gp%20SD%20%20ranges%20(checked%20by%20AHS)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.hefce.ac.uk\public\2016%20Financial%20results%20and%20forecasts\Analysis\TRAC%20gp%20SD%20%20ranges%20(checked%20by%20AHS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\offlinefs\wynnean\My%20Documents\bufdg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\offlinefs\wynnean\My%20Documents\bufdg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.hefce.ac.uk\public\2016%20Financial%20results%20and%20forecasts\Analysis\Financial%20analysis%20template%203%20October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.hefce.ac.uk\public\2016%20Financial%20results%20and%20forecasts\Analysis\Financial%20indicators%20by%20institution%20with%20student%20growth%2018%20Oc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.hefce.ac.uk\public\2016%20Financial%20results%20and%20forecasts\Analysis\Financial%20indicators%20by%20institution%20with%20student%20growth%2018%20Oc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efce-trimstore.hefce.ac.uk\public\2016%20Financial%20results%20and%20forecasts\Analysis\Financial%20analysis%20template%203%20October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fce-trimstore.hefce.ac.uk\public\2016%20Financial%20results%20and%20forecasts\Analysis\Modelling%20by%20HEI%20for%20FH%20report%20Annex%20C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fce-trimstore.hefce.ac.uk\public\2016%20Financial%20results%20and%20forecasts\Analysis\Presentation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1199922054862E-2"/>
          <c:y val="0.12523862564137594"/>
          <c:w val="0.89814830685845015"/>
          <c:h val="0.81672396247603518"/>
        </c:manualLayout>
      </c:layout>
      <c:barChart>
        <c:barDir val="col"/>
        <c:grouping val="clustered"/>
        <c:varyColors val="0"/>
        <c:ser>
          <c:idx val="0"/>
          <c:order val="0"/>
          <c:tx>
            <c:v>Operating surplus (pre SORP)</c:v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val>
            <c:numRef>
              <c:f>Surplus!$F$9:$F$139</c:f>
              <c:numCache>
                <c:formatCode>0.0%</c:formatCode>
                <c:ptCount val="131"/>
                <c:pt idx="0">
                  <c:v>-5.4109994086339444E-2</c:v>
                </c:pt>
                <c:pt idx="1">
                  <c:v>-4.9219332190089692E-2</c:v>
                </c:pt>
                <c:pt idx="2">
                  <c:v>-1.8610057350142418E-2</c:v>
                </c:pt>
                <c:pt idx="3">
                  <c:v>-1.7050575388731299E-2</c:v>
                </c:pt>
                <c:pt idx="4">
                  <c:v>-1.0095932659703171E-2</c:v>
                </c:pt>
                <c:pt idx="5">
                  <c:v>-9.5021982697489713E-3</c:v>
                </c:pt>
                <c:pt idx="6">
                  <c:v>-6.7405884533719793E-3</c:v>
                </c:pt>
                <c:pt idx="7">
                  <c:v>-5.6447765940531086E-3</c:v>
                </c:pt>
                <c:pt idx="8">
                  <c:v>-1.7116141224577841E-3</c:v>
                </c:pt>
                <c:pt idx="9">
                  <c:v>5.8385388914711982E-4</c:v>
                </c:pt>
                <c:pt idx="10">
                  <c:v>2.3463951879791195E-3</c:v>
                </c:pt>
                <c:pt idx="11">
                  <c:v>3.2991932538760332E-3</c:v>
                </c:pt>
                <c:pt idx="12">
                  <c:v>3.4513885201507993E-3</c:v>
                </c:pt>
                <c:pt idx="13">
                  <c:v>7.5561312607944735E-3</c:v>
                </c:pt>
                <c:pt idx="14">
                  <c:v>8.6025019002223431E-3</c:v>
                </c:pt>
                <c:pt idx="15">
                  <c:v>1.0678777464097214E-2</c:v>
                </c:pt>
                <c:pt idx="16">
                  <c:v>1.0829470945231706E-2</c:v>
                </c:pt>
                <c:pt idx="17">
                  <c:v>1.1312593578439528E-2</c:v>
                </c:pt>
                <c:pt idx="18">
                  <c:v>1.2583176932264118E-2</c:v>
                </c:pt>
                <c:pt idx="19">
                  <c:v>1.3120112757997645E-2</c:v>
                </c:pt>
                <c:pt idx="20">
                  <c:v>1.3399898090408367E-2</c:v>
                </c:pt>
                <c:pt idx="21">
                  <c:v>1.5028953428577817E-2</c:v>
                </c:pt>
                <c:pt idx="22">
                  <c:v>1.5278199968015275E-2</c:v>
                </c:pt>
                <c:pt idx="23">
                  <c:v>1.529406347842102E-2</c:v>
                </c:pt>
                <c:pt idx="24">
                  <c:v>1.5359630753451002E-2</c:v>
                </c:pt>
                <c:pt idx="25">
                  <c:v>1.5911013690201509E-2</c:v>
                </c:pt>
                <c:pt idx="26">
                  <c:v>1.6312319000153733E-2</c:v>
                </c:pt>
                <c:pt idx="27">
                  <c:v>1.8714547322345794E-2</c:v>
                </c:pt>
                <c:pt idx="28">
                  <c:v>2.0202271821442807E-2</c:v>
                </c:pt>
                <c:pt idx="29">
                  <c:v>2.0490770490770492E-2</c:v>
                </c:pt>
                <c:pt idx="30">
                  <c:v>2.0653002207936848E-2</c:v>
                </c:pt>
                <c:pt idx="31">
                  <c:v>2.287185253128976E-2</c:v>
                </c:pt>
                <c:pt idx="32">
                  <c:v>2.4032224482278135E-2</c:v>
                </c:pt>
                <c:pt idx="33">
                  <c:v>2.4786625641365429E-2</c:v>
                </c:pt>
                <c:pt idx="34">
                  <c:v>2.6646632237753112E-2</c:v>
                </c:pt>
                <c:pt idx="35">
                  <c:v>2.6876705703527137E-2</c:v>
                </c:pt>
                <c:pt idx="36">
                  <c:v>2.7804126156035096E-2</c:v>
                </c:pt>
                <c:pt idx="37">
                  <c:v>2.9585173042857519E-2</c:v>
                </c:pt>
                <c:pt idx="38">
                  <c:v>3.1033087765617681E-2</c:v>
                </c:pt>
                <c:pt idx="39">
                  <c:v>3.2232117207698939E-2</c:v>
                </c:pt>
                <c:pt idx="40">
                  <c:v>3.2393891217420631E-2</c:v>
                </c:pt>
                <c:pt idx="41">
                  <c:v>3.2789598239158856E-2</c:v>
                </c:pt>
                <c:pt idx="42">
                  <c:v>3.2855644879412796E-2</c:v>
                </c:pt>
                <c:pt idx="43">
                  <c:v>3.4099277137404009E-2</c:v>
                </c:pt>
                <c:pt idx="44">
                  <c:v>3.5097879372480163E-2</c:v>
                </c:pt>
                <c:pt idx="45">
                  <c:v>3.62049469486143E-2</c:v>
                </c:pt>
                <c:pt idx="46">
                  <c:v>3.6490115432095155E-2</c:v>
                </c:pt>
                <c:pt idx="47">
                  <c:v>3.8520672946165416E-2</c:v>
                </c:pt>
                <c:pt idx="48">
                  <c:v>3.8577223433317695E-2</c:v>
                </c:pt>
                <c:pt idx="49">
                  <c:v>3.8737641207386077E-2</c:v>
                </c:pt>
                <c:pt idx="50">
                  <c:v>3.9589170286438075E-2</c:v>
                </c:pt>
                <c:pt idx="51">
                  <c:v>4.1532060062543612E-2</c:v>
                </c:pt>
                <c:pt idx="52">
                  <c:v>4.2440340669533685E-2</c:v>
                </c:pt>
                <c:pt idx="53">
                  <c:v>4.3358059836312378E-2</c:v>
                </c:pt>
                <c:pt idx="54">
                  <c:v>4.5658164205952555E-2</c:v>
                </c:pt>
                <c:pt idx="55">
                  <c:v>4.6178452789435553E-2</c:v>
                </c:pt>
                <c:pt idx="56">
                  <c:v>4.703015534572038E-2</c:v>
                </c:pt>
                <c:pt idx="57">
                  <c:v>4.7504463246138322E-2</c:v>
                </c:pt>
                <c:pt idx="58">
                  <c:v>4.7956139432638961E-2</c:v>
                </c:pt>
                <c:pt idx="59">
                  <c:v>4.816628944489925E-2</c:v>
                </c:pt>
                <c:pt idx="60">
                  <c:v>4.8233565772129484E-2</c:v>
                </c:pt>
                <c:pt idx="61">
                  <c:v>4.8400107555794568E-2</c:v>
                </c:pt>
                <c:pt idx="62">
                  <c:v>4.9372715187770026E-2</c:v>
                </c:pt>
                <c:pt idx="63">
                  <c:v>5.0259915999400266E-2</c:v>
                </c:pt>
                <c:pt idx="64">
                  <c:v>5.0370885676613575E-2</c:v>
                </c:pt>
                <c:pt idx="65">
                  <c:v>5.0649396777287095E-2</c:v>
                </c:pt>
                <c:pt idx="66">
                  <c:v>5.0891712689696646E-2</c:v>
                </c:pt>
                <c:pt idx="67">
                  <c:v>5.1703730470982562E-2</c:v>
                </c:pt>
                <c:pt idx="68">
                  <c:v>5.1708120977789575E-2</c:v>
                </c:pt>
                <c:pt idx="69">
                  <c:v>5.214264978450682E-2</c:v>
                </c:pt>
                <c:pt idx="70">
                  <c:v>5.2682636512423747E-2</c:v>
                </c:pt>
                <c:pt idx="71">
                  <c:v>5.3011551155115515E-2</c:v>
                </c:pt>
                <c:pt idx="72">
                  <c:v>5.4044871947998861E-2</c:v>
                </c:pt>
                <c:pt idx="73">
                  <c:v>5.5173127302421306E-2</c:v>
                </c:pt>
                <c:pt idx="74">
                  <c:v>5.5411732305150098E-2</c:v>
                </c:pt>
                <c:pt idx="75">
                  <c:v>5.6103374147116553E-2</c:v>
                </c:pt>
                <c:pt idx="76">
                  <c:v>5.6933142276597647E-2</c:v>
                </c:pt>
                <c:pt idx="77">
                  <c:v>5.7666336544521475E-2</c:v>
                </c:pt>
                <c:pt idx="78">
                  <c:v>5.8392785110899771E-2</c:v>
                </c:pt>
                <c:pt idx="79">
                  <c:v>5.968795436254741E-2</c:v>
                </c:pt>
                <c:pt idx="80">
                  <c:v>6.0220083456723653E-2</c:v>
                </c:pt>
                <c:pt idx="81">
                  <c:v>6.0421394587994053E-2</c:v>
                </c:pt>
                <c:pt idx="82">
                  <c:v>6.0489486652577452E-2</c:v>
                </c:pt>
                <c:pt idx="83">
                  <c:v>6.1641986334087934E-2</c:v>
                </c:pt>
                <c:pt idx="84">
                  <c:v>6.2350767244210188E-2</c:v>
                </c:pt>
                <c:pt idx="85">
                  <c:v>6.3328888445052758E-2</c:v>
                </c:pt>
                <c:pt idx="86">
                  <c:v>6.3978954291351531E-2</c:v>
                </c:pt>
                <c:pt idx="87">
                  <c:v>6.4446679625695044E-2</c:v>
                </c:pt>
                <c:pt idx="88">
                  <c:v>6.5504467204183917E-2</c:v>
                </c:pt>
                <c:pt idx="89">
                  <c:v>6.5817859859585243E-2</c:v>
                </c:pt>
                <c:pt idx="90">
                  <c:v>6.6698165533392223E-2</c:v>
                </c:pt>
                <c:pt idx="91">
                  <c:v>6.7857430852350617E-2</c:v>
                </c:pt>
                <c:pt idx="92">
                  <c:v>6.9778928619538702E-2</c:v>
                </c:pt>
                <c:pt idx="93">
                  <c:v>7.2608385757228305E-2</c:v>
                </c:pt>
                <c:pt idx="94">
                  <c:v>7.3140141263449726E-2</c:v>
                </c:pt>
                <c:pt idx="95">
                  <c:v>7.5203828134118078E-2</c:v>
                </c:pt>
                <c:pt idx="96">
                  <c:v>7.8074170461938847E-2</c:v>
                </c:pt>
                <c:pt idx="97">
                  <c:v>7.8535682599534209E-2</c:v>
                </c:pt>
                <c:pt idx="98">
                  <c:v>7.9433714776787734E-2</c:v>
                </c:pt>
                <c:pt idx="99">
                  <c:v>8.1633905377487784E-2</c:v>
                </c:pt>
                <c:pt idx="100">
                  <c:v>8.3383630544124371E-2</c:v>
                </c:pt>
                <c:pt idx="101">
                  <c:v>8.3594702201998869E-2</c:v>
                </c:pt>
                <c:pt idx="102">
                  <c:v>8.5339877755139834E-2</c:v>
                </c:pt>
                <c:pt idx="103">
                  <c:v>8.5611587112395235E-2</c:v>
                </c:pt>
                <c:pt idx="104">
                  <c:v>8.6632095173287654E-2</c:v>
                </c:pt>
                <c:pt idx="105">
                  <c:v>8.9619618487521674E-2</c:v>
                </c:pt>
                <c:pt idx="106">
                  <c:v>9.3814359775584125E-2</c:v>
                </c:pt>
                <c:pt idx="107">
                  <c:v>9.5194620757615284E-2</c:v>
                </c:pt>
                <c:pt idx="108">
                  <c:v>9.5271494756636668E-2</c:v>
                </c:pt>
                <c:pt idx="109">
                  <c:v>9.5951060659830625E-2</c:v>
                </c:pt>
                <c:pt idx="110">
                  <c:v>9.895382469383987E-2</c:v>
                </c:pt>
                <c:pt idx="111">
                  <c:v>0.10154442110952834</c:v>
                </c:pt>
                <c:pt idx="112">
                  <c:v>0.10228490102212447</c:v>
                </c:pt>
                <c:pt idx="113">
                  <c:v>0.10621188316186035</c:v>
                </c:pt>
                <c:pt idx="114">
                  <c:v>0.10849929095505272</c:v>
                </c:pt>
                <c:pt idx="115">
                  <c:v>0.10945296833465466</c:v>
                </c:pt>
                <c:pt idx="116">
                  <c:v>0.11341495491292761</c:v>
                </c:pt>
                <c:pt idx="117">
                  <c:v>0.11446197991391678</c:v>
                </c:pt>
                <c:pt idx="118">
                  <c:v>0.11802429405855873</c:v>
                </c:pt>
                <c:pt idx="119">
                  <c:v>0.1221213569039656</c:v>
                </c:pt>
                <c:pt idx="120">
                  <c:v>0.12826059633135334</c:v>
                </c:pt>
                <c:pt idx="121">
                  <c:v>0.13271560484580794</c:v>
                </c:pt>
                <c:pt idx="122">
                  <c:v>0.13366900123059572</c:v>
                </c:pt>
                <c:pt idx="123">
                  <c:v>0.13409621382686468</c:v>
                </c:pt>
                <c:pt idx="124">
                  <c:v>0.14143475879922338</c:v>
                </c:pt>
                <c:pt idx="125">
                  <c:v>0.14909217877094971</c:v>
                </c:pt>
                <c:pt idx="126">
                  <c:v>0.17896033441222334</c:v>
                </c:pt>
                <c:pt idx="127">
                  <c:v>0.19070667957405615</c:v>
                </c:pt>
                <c:pt idx="128">
                  <c:v>0.20942487322132897</c:v>
                </c:pt>
                <c:pt idx="129">
                  <c:v>0.23593287265547877</c:v>
                </c:pt>
              </c:numCache>
            </c:numRef>
          </c:val>
        </c:ser>
        <c:ser>
          <c:idx val="1"/>
          <c:order val="1"/>
          <c:tx>
            <c:v>Surplus (post SORP)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val>
            <c:numRef>
              <c:f>Surplus!$H$9:$H$139</c:f>
              <c:numCache>
                <c:formatCode>0.0%</c:formatCode>
                <c:ptCount val="131"/>
                <c:pt idx="0">
                  <c:v>-1.8412815319462346E-3</c:v>
                </c:pt>
                <c:pt idx="1">
                  <c:v>-2.544695525909792E-2</c:v>
                </c:pt>
                <c:pt idx="2">
                  <c:v>-3.3495414389909252E-2</c:v>
                </c:pt>
                <c:pt idx="3">
                  <c:v>-8.0645161290322578E-2</c:v>
                </c:pt>
                <c:pt idx="4">
                  <c:v>2.6199233651080824E-3</c:v>
                </c:pt>
                <c:pt idx="5">
                  <c:v>-1.9926251595518366E-2</c:v>
                </c:pt>
                <c:pt idx="6">
                  <c:v>4.8173761246139389E-3</c:v>
                </c:pt>
                <c:pt idx="7">
                  <c:v>-5.6447765940531086E-3</c:v>
                </c:pt>
                <c:pt idx="8">
                  <c:v>-2.3151281733510016E-2</c:v>
                </c:pt>
                <c:pt idx="9">
                  <c:v>-1.6542137665959931E-2</c:v>
                </c:pt>
                <c:pt idx="10">
                  <c:v>1.7267240019739546E-2</c:v>
                </c:pt>
                <c:pt idx="11">
                  <c:v>-1.9507683077230758E-2</c:v>
                </c:pt>
                <c:pt idx="12">
                  <c:v>3.8601758524555007E-3</c:v>
                </c:pt>
                <c:pt idx="13">
                  <c:v>0.14382731527917084</c:v>
                </c:pt>
                <c:pt idx="14">
                  <c:v>6.7200386437740196E-3</c:v>
                </c:pt>
                <c:pt idx="15">
                  <c:v>-1.7429728734503498E-2</c:v>
                </c:pt>
                <c:pt idx="16">
                  <c:v>3.6322379483161109E-3</c:v>
                </c:pt>
                <c:pt idx="17">
                  <c:v>-2.0516338238962335E-2</c:v>
                </c:pt>
                <c:pt idx="18">
                  <c:v>3.8908823656564782E-4</c:v>
                </c:pt>
                <c:pt idx="19">
                  <c:v>-1.2702406653189325E-2</c:v>
                </c:pt>
                <c:pt idx="20">
                  <c:v>3.7300061313538385E-2</c:v>
                </c:pt>
                <c:pt idx="21">
                  <c:v>-4.976216284007131E-2</c:v>
                </c:pt>
                <c:pt idx="22">
                  <c:v>2.1600574792693911E-2</c:v>
                </c:pt>
                <c:pt idx="23">
                  <c:v>-3.8457088645671843E-2</c:v>
                </c:pt>
                <c:pt idx="24">
                  <c:v>2.3255018638213467E-3</c:v>
                </c:pt>
                <c:pt idx="25">
                  <c:v>-5.9890806278638978E-2</c:v>
                </c:pt>
                <c:pt idx="26">
                  <c:v>-7.665516866976807E-2</c:v>
                </c:pt>
                <c:pt idx="27">
                  <c:v>-6.1938507895764744E-3</c:v>
                </c:pt>
                <c:pt idx="28">
                  <c:v>-2.3442525669091871E-2</c:v>
                </c:pt>
                <c:pt idx="29">
                  <c:v>1.8865081756617448E-2</c:v>
                </c:pt>
                <c:pt idx="30">
                  <c:v>5.9041171376840113E-3</c:v>
                </c:pt>
                <c:pt idx="31">
                  <c:v>1.1201244582731414E-2</c:v>
                </c:pt>
                <c:pt idx="32">
                  <c:v>-8.0519745220132791E-2</c:v>
                </c:pt>
                <c:pt idx="33">
                  <c:v>-2.4771849250077676E-2</c:v>
                </c:pt>
                <c:pt idx="34">
                  <c:v>5.9856655822177734E-3</c:v>
                </c:pt>
                <c:pt idx="35">
                  <c:v>1.8627045162414761E-2</c:v>
                </c:pt>
                <c:pt idx="36">
                  <c:v>9.3527953731754335E-2</c:v>
                </c:pt>
                <c:pt idx="37">
                  <c:v>1.2005640049829567E-2</c:v>
                </c:pt>
                <c:pt idx="38">
                  <c:v>-2.5416968046632345E-2</c:v>
                </c:pt>
                <c:pt idx="39">
                  <c:v>1.0228709343753592E-2</c:v>
                </c:pt>
                <c:pt idx="40">
                  <c:v>-3.1836267624116829E-2</c:v>
                </c:pt>
                <c:pt idx="41">
                  <c:v>-2.955593842049686E-2</c:v>
                </c:pt>
                <c:pt idx="42">
                  <c:v>-1.4368318246599175E-4</c:v>
                </c:pt>
                <c:pt idx="43">
                  <c:v>1.6456019596940232E-2</c:v>
                </c:pt>
                <c:pt idx="44">
                  <c:v>1.9610920479108555E-2</c:v>
                </c:pt>
                <c:pt idx="45">
                  <c:v>2.3309233573427474E-2</c:v>
                </c:pt>
                <c:pt idx="46">
                  <c:v>-2.6794219227555094E-2</c:v>
                </c:pt>
                <c:pt idx="47">
                  <c:v>1.9268089825339618E-2</c:v>
                </c:pt>
                <c:pt idx="48">
                  <c:v>3.3482922634563192E-2</c:v>
                </c:pt>
                <c:pt idx="49">
                  <c:v>2.0265686542531108E-2</c:v>
                </c:pt>
                <c:pt idx="50">
                  <c:v>2.3713124987067451E-2</c:v>
                </c:pt>
                <c:pt idx="51">
                  <c:v>-3.2713120159298674E-3</c:v>
                </c:pt>
                <c:pt idx="52">
                  <c:v>-2.0573762151307729E-2</c:v>
                </c:pt>
                <c:pt idx="53">
                  <c:v>2.8210657660956719E-3</c:v>
                </c:pt>
                <c:pt idx="54">
                  <c:v>2.9172830466854944E-2</c:v>
                </c:pt>
                <c:pt idx="55">
                  <c:v>-9.5338983050847464E-3</c:v>
                </c:pt>
                <c:pt idx="56">
                  <c:v>3.8371092339903282E-2</c:v>
                </c:pt>
                <c:pt idx="57">
                  <c:v>4.7504463246138322E-2</c:v>
                </c:pt>
                <c:pt idx="58">
                  <c:v>8.6752581103000329E-3</c:v>
                </c:pt>
                <c:pt idx="59">
                  <c:v>-1.3974014088413112E-2</c:v>
                </c:pt>
                <c:pt idx="60">
                  <c:v>4.0841465446302815E-2</c:v>
                </c:pt>
                <c:pt idx="61">
                  <c:v>1.9400019739015881E-2</c:v>
                </c:pt>
                <c:pt idx="62">
                  <c:v>3.0245549672739399E-2</c:v>
                </c:pt>
                <c:pt idx="63">
                  <c:v>1.5243960100920311E-3</c:v>
                </c:pt>
                <c:pt idx="64">
                  <c:v>2.1639651333787924E-2</c:v>
                </c:pt>
                <c:pt idx="65">
                  <c:v>3.8419933004387286E-2</c:v>
                </c:pt>
                <c:pt idx="66">
                  <c:v>0.14119150749130158</c:v>
                </c:pt>
                <c:pt idx="67">
                  <c:v>7.288752508312217E-2</c:v>
                </c:pt>
                <c:pt idx="68">
                  <c:v>-3.2777232187191849E-2</c:v>
                </c:pt>
                <c:pt idx="69">
                  <c:v>-4.6526240827753772E-2</c:v>
                </c:pt>
                <c:pt idx="70">
                  <c:v>5.5464373639704571E-2</c:v>
                </c:pt>
                <c:pt idx="71">
                  <c:v>5.4120990661794557E-2</c:v>
                </c:pt>
                <c:pt idx="72">
                  <c:v>1.5698471851061206E-2</c:v>
                </c:pt>
                <c:pt idx="73">
                  <c:v>3.6818303914750501E-2</c:v>
                </c:pt>
                <c:pt idx="74">
                  <c:v>2.5383248167073984E-2</c:v>
                </c:pt>
                <c:pt idx="75">
                  <c:v>7.8519246519246522E-2</c:v>
                </c:pt>
                <c:pt idx="76">
                  <c:v>4.9984297261111751E-3</c:v>
                </c:pt>
                <c:pt idx="77">
                  <c:v>7.2750934049787996E-2</c:v>
                </c:pt>
                <c:pt idx="78">
                  <c:v>-4.3040892056951774E-2</c:v>
                </c:pt>
                <c:pt idx="79">
                  <c:v>4.7227042163515094E-2</c:v>
                </c:pt>
                <c:pt idx="80">
                  <c:v>4.6237597321226814E-2</c:v>
                </c:pt>
                <c:pt idx="81">
                  <c:v>5.2245397905944152E-2</c:v>
                </c:pt>
                <c:pt idx="82">
                  <c:v>7.6759351288453612E-2</c:v>
                </c:pt>
                <c:pt idx="83">
                  <c:v>-1.5368121217642691E-2</c:v>
                </c:pt>
                <c:pt idx="84">
                  <c:v>5.2229175628234837E-3</c:v>
                </c:pt>
                <c:pt idx="85">
                  <c:v>2.7476964192025184E-2</c:v>
                </c:pt>
                <c:pt idx="86">
                  <c:v>9.4770271748161758E-2</c:v>
                </c:pt>
                <c:pt idx="87">
                  <c:v>4.084206127029763E-2</c:v>
                </c:pt>
                <c:pt idx="88">
                  <c:v>5.5154458738076485E-2</c:v>
                </c:pt>
                <c:pt idx="89">
                  <c:v>6.6707680437684283E-2</c:v>
                </c:pt>
                <c:pt idx="90">
                  <c:v>-1.2578307131941116E-3</c:v>
                </c:pt>
                <c:pt idx="91">
                  <c:v>7.4240179393745248E-2</c:v>
                </c:pt>
                <c:pt idx="92">
                  <c:v>5.6693856170021699E-2</c:v>
                </c:pt>
                <c:pt idx="93">
                  <c:v>5.4037863369302254E-2</c:v>
                </c:pt>
                <c:pt idx="94">
                  <c:v>8.386003779240242E-2</c:v>
                </c:pt>
                <c:pt idx="95">
                  <c:v>6.5049854503677243E-2</c:v>
                </c:pt>
                <c:pt idx="96">
                  <c:v>7.4738802110272062E-2</c:v>
                </c:pt>
                <c:pt idx="97">
                  <c:v>7.8392926874679733E-2</c:v>
                </c:pt>
                <c:pt idx="98">
                  <c:v>8.0901059671479245E-2</c:v>
                </c:pt>
                <c:pt idx="99">
                  <c:v>6.6826853962581895E-2</c:v>
                </c:pt>
                <c:pt idx="100">
                  <c:v>8.5867105720970893E-3</c:v>
                </c:pt>
                <c:pt idx="101">
                  <c:v>7.1478569451905394E-2</c:v>
                </c:pt>
                <c:pt idx="102">
                  <c:v>6.9286834578835679E-2</c:v>
                </c:pt>
                <c:pt idx="103">
                  <c:v>3.2039739602352138E-2</c:v>
                </c:pt>
                <c:pt idx="104">
                  <c:v>7.6196901338505582E-2</c:v>
                </c:pt>
                <c:pt idx="105">
                  <c:v>4.5191018450323875E-2</c:v>
                </c:pt>
                <c:pt idx="106">
                  <c:v>7.5017743080198721E-2</c:v>
                </c:pt>
                <c:pt idx="107">
                  <c:v>9.5194620757615284E-2</c:v>
                </c:pt>
                <c:pt idx="108">
                  <c:v>9.374632766862398E-2</c:v>
                </c:pt>
                <c:pt idx="109">
                  <c:v>2.1794763318002071E-2</c:v>
                </c:pt>
                <c:pt idx="110">
                  <c:v>4.5983258593663111E-2</c:v>
                </c:pt>
                <c:pt idx="111">
                  <c:v>8.5714930187445013E-2</c:v>
                </c:pt>
                <c:pt idx="112">
                  <c:v>9.9408886762458903E-2</c:v>
                </c:pt>
                <c:pt idx="113">
                  <c:v>9.0805999164414286E-2</c:v>
                </c:pt>
                <c:pt idx="114">
                  <c:v>5.6531208007043234E-2</c:v>
                </c:pt>
                <c:pt idx="115">
                  <c:v>0.14770101391181326</c:v>
                </c:pt>
                <c:pt idx="116">
                  <c:v>0.11178992603447764</c:v>
                </c:pt>
                <c:pt idx="117">
                  <c:v>9.8876469066980832E-2</c:v>
                </c:pt>
                <c:pt idx="118">
                  <c:v>8.6820035321639594E-2</c:v>
                </c:pt>
                <c:pt idx="119">
                  <c:v>0.1365989645559538</c:v>
                </c:pt>
                <c:pt idx="120">
                  <c:v>0.14352281300910566</c:v>
                </c:pt>
                <c:pt idx="121">
                  <c:v>0.11709553134038443</c:v>
                </c:pt>
                <c:pt idx="122">
                  <c:v>0.15544975051789348</c:v>
                </c:pt>
                <c:pt idx="123">
                  <c:v>0.13362817227411755</c:v>
                </c:pt>
                <c:pt idx="124">
                  <c:v>0.1373027331109673</c:v>
                </c:pt>
                <c:pt idx="125">
                  <c:v>0.13831355753703573</c:v>
                </c:pt>
                <c:pt idx="126">
                  <c:v>0.1515257112424635</c:v>
                </c:pt>
                <c:pt idx="127">
                  <c:v>0.18757413160124259</c:v>
                </c:pt>
                <c:pt idx="128">
                  <c:v>0.17542131425800195</c:v>
                </c:pt>
                <c:pt idx="129">
                  <c:v>0.22346552575283857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224432"/>
        <c:axId val="365226392"/>
      </c:barChart>
      <c:catAx>
        <c:axId val="365224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365226392"/>
        <c:crosses val="autoZero"/>
        <c:auto val="1"/>
        <c:lblAlgn val="ctr"/>
        <c:lblOffset val="100"/>
        <c:noMultiLvlLbl val="0"/>
      </c:catAx>
      <c:valAx>
        <c:axId val="36522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22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64830144559358"/>
          <c:y val="0.94587926509186349"/>
          <c:w val="0.53095274395744774"/>
          <c:h val="5.4120734908136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97221468006154"/>
          <c:y val="8.2865866256513848E-2"/>
          <c:w val="0.62226670361944725"/>
          <c:h val="0.633618144670691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capex!$C$17</c:f>
              <c:strCache>
                <c:ptCount val="1"/>
                <c:pt idx="0">
                  <c:v>Net capital to be financed from internal cash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capex!$T$10:$X$10</c:f>
              <c:strCache>
                <c:ptCount val="5"/>
                <c:pt idx="0">
                  <c:v>2014-15 (restated)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[0]!CAPEX_netfunds</c:f>
              <c:numCache>
                <c:formatCode>#,##0</c:formatCode>
                <c:ptCount val="5"/>
                <c:pt idx="0">
                  <c:v>1017353.78712</c:v>
                </c:pt>
                <c:pt idx="1">
                  <c:v>1969306.8185008275</c:v>
                </c:pt>
                <c:pt idx="2">
                  <c:v>3286717.9417318464</c:v>
                </c:pt>
                <c:pt idx="3">
                  <c:v>2924066.6211877326</c:v>
                </c:pt>
                <c:pt idx="4">
                  <c:v>2583854.1749017332</c:v>
                </c:pt>
              </c:numCache>
            </c:numRef>
          </c:val>
        </c:ser>
        <c:ser>
          <c:idx val="1"/>
          <c:order val="1"/>
          <c:tx>
            <c:strRef>
              <c:f>capex!$D$16</c:f>
              <c:strCache>
                <c:ptCount val="1"/>
                <c:pt idx="0">
                  <c:v>New loans</c:v>
                </c:pt>
              </c:strCache>
            </c:strRef>
          </c:tx>
          <c:invertIfNegative val="0"/>
          <c:cat>
            <c:strRef>
              <c:f>capex!$T$10:$X$10</c:f>
              <c:strCache>
                <c:ptCount val="5"/>
                <c:pt idx="0">
                  <c:v>2014-15 (restated)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[0]!CAPEX_mortgages</c:f>
              <c:numCache>
                <c:formatCode>#,##0</c:formatCode>
                <c:ptCount val="5"/>
                <c:pt idx="0">
                  <c:v>1360990</c:v>
                </c:pt>
                <c:pt idx="1">
                  <c:v>996828</c:v>
                </c:pt>
                <c:pt idx="2">
                  <c:v>1084568.906</c:v>
                </c:pt>
                <c:pt idx="3">
                  <c:v>805974</c:v>
                </c:pt>
                <c:pt idx="4">
                  <c:v>571054</c:v>
                </c:pt>
              </c:numCache>
            </c:numRef>
          </c:val>
        </c:ser>
        <c:ser>
          <c:idx val="2"/>
          <c:order val="2"/>
          <c:tx>
            <c:strRef>
              <c:f>capex!$D$15</c:f>
              <c:strCache>
                <c:ptCount val="1"/>
                <c:pt idx="0">
                  <c:v>Capital grants receipts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capex!$T$10:$X$10</c:f>
              <c:strCache>
                <c:ptCount val="5"/>
                <c:pt idx="0">
                  <c:v>2014-15 (restated)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[0]!CAPEX_deferred</c:f>
              <c:numCache>
                <c:formatCode>#,##0</c:formatCode>
                <c:ptCount val="5"/>
                <c:pt idx="0">
                  <c:v>761758.26598999999</c:v>
                </c:pt>
                <c:pt idx="1">
                  <c:v>909113.31519799994</c:v>
                </c:pt>
                <c:pt idx="2">
                  <c:v>700117.24800000002</c:v>
                </c:pt>
                <c:pt idx="3">
                  <c:v>641041.43299999996</c:v>
                </c:pt>
                <c:pt idx="4">
                  <c:v>490067.99300000002</c:v>
                </c:pt>
              </c:numCache>
            </c:numRef>
          </c:val>
        </c:ser>
        <c:ser>
          <c:idx val="3"/>
          <c:order val="3"/>
          <c:tx>
            <c:strRef>
              <c:f>capex!$D$14</c:f>
              <c:strCache>
                <c:ptCount val="1"/>
                <c:pt idx="0">
                  <c:v>Proceeds from sales of fixed assets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capex!$T$10:$X$10</c:f>
              <c:strCache>
                <c:ptCount val="5"/>
                <c:pt idx="0">
                  <c:v>2014-15 (restated)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[0]!CAPEX_receipts</c:f>
              <c:numCache>
                <c:formatCode>#,##0</c:formatCode>
                <c:ptCount val="5"/>
                <c:pt idx="0">
                  <c:v>256359.14514000001</c:v>
                </c:pt>
                <c:pt idx="1">
                  <c:v>259291</c:v>
                </c:pt>
                <c:pt idx="2">
                  <c:v>215777.4</c:v>
                </c:pt>
                <c:pt idx="3">
                  <c:v>239346</c:v>
                </c:pt>
                <c:pt idx="4">
                  <c:v>154861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36747312"/>
        <c:axId val="436750056"/>
      </c:barChart>
      <c:catAx>
        <c:axId val="436747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1980000" vert="horz"/>
          <a:lstStyle/>
          <a:p>
            <a:pPr>
              <a:defRPr/>
            </a:pPr>
            <a:endParaRPr lang="en-US"/>
          </a:p>
        </c:txPr>
        <c:crossAx val="436750056"/>
        <c:crosses val="autoZero"/>
        <c:auto val="1"/>
        <c:lblAlgn val="ctr"/>
        <c:lblOffset val="100"/>
        <c:noMultiLvlLbl val="0"/>
      </c:catAx>
      <c:valAx>
        <c:axId val="436750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GB" b="1"/>
                  <a:t>£ millions</a:t>
                </a:r>
              </a:p>
            </c:rich>
          </c:tx>
          <c:layout>
            <c:manualLayout>
              <c:xMode val="edge"/>
              <c:yMode val="edge"/>
              <c:x val="1.5335301837270341E-2"/>
              <c:y val="0.366224528056441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6747312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7904333508768363"/>
          <c:y val="0"/>
          <c:w val="0.20823818053544579"/>
          <c:h val="0.96616681137043603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07960965588084"/>
          <c:y val="4.2042165335741996E-2"/>
          <c:w val="0.85721687716616313"/>
          <c:h val="0.8468493690540934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'Capital expenditure'!$N$9:$N$138</c:f>
              <c:numCache>
                <c:formatCode>0.0%</c:formatCode>
                <c:ptCount val="1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1.625244359755788E-2</c:v>
                </c:pt>
                <c:pt idx="5">
                  <c:v>1.9060366087915628E-2</c:v>
                </c:pt>
                <c:pt idx="6">
                  <c:v>2.0225658169661511E-2</c:v>
                </c:pt>
                <c:pt idx="7">
                  <c:v>2.4156805770615485E-2</c:v>
                </c:pt>
                <c:pt idx="8">
                  <c:v>2.8330104347234968E-2</c:v>
                </c:pt>
                <c:pt idx="9">
                  <c:v>2.8980174687026378E-2</c:v>
                </c:pt>
                <c:pt idx="10">
                  <c:v>2.9446854663774405E-2</c:v>
                </c:pt>
                <c:pt idx="11">
                  <c:v>3.0657947533374544E-2</c:v>
                </c:pt>
                <c:pt idx="12">
                  <c:v>3.4283265481037072E-2</c:v>
                </c:pt>
                <c:pt idx="13">
                  <c:v>3.6092046095869211E-2</c:v>
                </c:pt>
                <c:pt idx="14">
                  <c:v>4.1383030055071358E-2</c:v>
                </c:pt>
                <c:pt idx="15">
                  <c:v>4.2737783142528435E-2</c:v>
                </c:pt>
                <c:pt idx="16">
                  <c:v>4.7092773377540371E-2</c:v>
                </c:pt>
                <c:pt idx="17">
                  <c:v>4.8121041205040398E-2</c:v>
                </c:pt>
                <c:pt idx="18">
                  <c:v>4.8515065793893072E-2</c:v>
                </c:pt>
                <c:pt idx="19">
                  <c:v>5.0999567966694158E-2</c:v>
                </c:pt>
                <c:pt idx="20">
                  <c:v>5.3392368798020576E-2</c:v>
                </c:pt>
                <c:pt idx="21">
                  <c:v>5.4403042256718791E-2</c:v>
                </c:pt>
                <c:pt idx="22">
                  <c:v>5.4484248214667935E-2</c:v>
                </c:pt>
                <c:pt idx="23">
                  <c:v>5.5670655333496133E-2</c:v>
                </c:pt>
                <c:pt idx="24">
                  <c:v>5.7708923432933379E-2</c:v>
                </c:pt>
                <c:pt idx="25">
                  <c:v>6.2507956715467855E-2</c:v>
                </c:pt>
                <c:pt idx="26">
                  <c:v>6.6835022658871548E-2</c:v>
                </c:pt>
                <c:pt idx="27">
                  <c:v>7.0479996053475408E-2</c:v>
                </c:pt>
                <c:pt idx="28">
                  <c:v>7.2942416014912678E-2</c:v>
                </c:pt>
                <c:pt idx="29">
                  <c:v>7.435033882926112E-2</c:v>
                </c:pt>
                <c:pt idx="30">
                  <c:v>7.578940136041068E-2</c:v>
                </c:pt>
                <c:pt idx="31">
                  <c:v>7.8900862586382584E-2</c:v>
                </c:pt>
                <c:pt idx="32">
                  <c:v>8.4511074672705036E-2</c:v>
                </c:pt>
                <c:pt idx="33">
                  <c:v>8.5814105527031365E-2</c:v>
                </c:pt>
                <c:pt idx="34">
                  <c:v>8.798637791164346E-2</c:v>
                </c:pt>
                <c:pt idx="35">
                  <c:v>8.880855672894665E-2</c:v>
                </c:pt>
                <c:pt idx="36">
                  <c:v>8.8821091411466727E-2</c:v>
                </c:pt>
                <c:pt idx="37">
                  <c:v>8.9781985250232704E-2</c:v>
                </c:pt>
                <c:pt idx="38">
                  <c:v>9.0472276664348483E-2</c:v>
                </c:pt>
                <c:pt idx="39">
                  <c:v>9.0935005701254276E-2</c:v>
                </c:pt>
                <c:pt idx="40">
                  <c:v>9.2060704878966518E-2</c:v>
                </c:pt>
                <c:pt idx="41">
                  <c:v>9.2827532656204997E-2</c:v>
                </c:pt>
                <c:pt idx="42">
                  <c:v>9.3024040364492674E-2</c:v>
                </c:pt>
                <c:pt idx="43">
                  <c:v>9.5884536462776379E-2</c:v>
                </c:pt>
                <c:pt idx="44">
                  <c:v>9.727745781065826E-2</c:v>
                </c:pt>
                <c:pt idx="45">
                  <c:v>9.8190706911979744E-2</c:v>
                </c:pt>
                <c:pt idx="46">
                  <c:v>9.8234676871798043E-2</c:v>
                </c:pt>
                <c:pt idx="47">
                  <c:v>0.10087595904879526</c:v>
                </c:pt>
                <c:pt idx="48">
                  <c:v>0.10757966212623225</c:v>
                </c:pt>
                <c:pt idx="49">
                  <c:v>0.10809525353741717</c:v>
                </c:pt>
                <c:pt idx="50">
                  <c:v>0.10946710796889994</c:v>
                </c:pt>
                <c:pt idx="51">
                  <c:v>0.10978475367677305</c:v>
                </c:pt>
                <c:pt idx="52">
                  <c:v>0.11138321517472698</c:v>
                </c:pt>
                <c:pt idx="53">
                  <c:v>0.11295049144521296</c:v>
                </c:pt>
                <c:pt idx="54">
                  <c:v>0.11336725779464678</c:v>
                </c:pt>
                <c:pt idx="55">
                  <c:v>0.11624986525816536</c:v>
                </c:pt>
                <c:pt idx="56">
                  <c:v>0.11695574417350328</c:v>
                </c:pt>
                <c:pt idx="57">
                  <c:v>0.1172264928461125</c:v>
                </c:pt>
                <c:pt idx="58">
                  <c:v>0.1174535114641632</c:v>
                </c:pt>
                <c:pt idx="59">
                  <c:v>0.11756801116080588</c:v>
                </c:pt>
                <c:pt idx="60">
                  <c:v>0.11984196479820346</c:v>
                </c:pt>
                <c:pt idx="61">
                  <c:v>0.1202904412558873</c:v>
                </c:pt>
                <c:pt idx="62">
                  <c:v>0.12187832463563961</c:v>
                </c:pt>
                <c:pt idx="63">
                  <c:v>0.12273267270816651</c:v>
                </c:pt>
                <c:pt idx="64">
                  <c:v>0.12450606109380001</c:v>
                </c:pt>
                <c:pt idx="65">
                  <c:v>0.12514041572656137</c:v>
                </c:pt>
                <c:pt idx="66">
                  <c:v>0.12728184553660982</c:v>
                </c:pt>
                <c:pt idx="67">
                  <c:v>0.12740321800301671</c:v>
                </c:pt>
                <c:pt idx="68">
                  <c:v>0.12760440592492778</c:v>
                </c:pt>
                <c:pt idx="69">
                  <c:v>0.12793251433759906</c:v>
                </c:pt>
                <c:pt idx="70">
                  <c:v>0.12850803261206095</c:v>
                </c:pt>
                <c:pt idx="71">
                  <c:v>0.13048392068221515</c:v>
                </c:pt>
                <c:pt idx="72">
                  <c:v>0.13228759694442824</c:v>
                </c:pt>
                <c:pt idx="73">
                  <c:v>0.1367865616695465</c:v>
                </c:pt>
                <c:pt idx="74">
                  <c:v>0.13933983380071521</c:v>
                </c:pt>
                <c:pt idx="75">
                  <c:v>0.14125175092321407</c:v>
                </c:pt>
                <c:pt idx="76">
                  <c:v>0.14175853501772218</c:v>
                </c:pt>
                <c:pt idx="77">
                  <c:v>0.14201843041472337</c:v>
                </c:pt>
                <c:pt idx="78">
                  <c:v>0.14235495651626814</c:v>
                </c:pt>
                <c:pt idx="79">
                  <c:v>0.14409606663941923</c:v>
                </c:pt>
                <c:pt idx="80">
                  <c:v>0.14508944764447282</c:v>
                </c:pt>
                <c:pt idx="81">
                  <c:v>0.14809843407880963</c:v>
                </c:pt>
                <c:pt idx="82">
                  <c:v>0.14990365394658647</c:v>
                </c:pt>
                <c:pt idx="83">
                  <c:v>0.15075001696870971</c:v>
                </c:pt>
                <c:pt idx="84">
                  <c:v>0.15315122044241036</c:v>
                </c:pt>
                <c:pt idx="85">
                  <c:v>0.15438028555159541</c:v>
                </c:pt>
                <c:pt idx="86">
                  <c:v>0.15496608009059526</c:v>
                </c:pt>
                <c:pt idx="87">
                  <c:v>0.16638128964470561</c:v>
                </c:pt>
                <c:pt idx="88">
                  <c:v>0.16918429003021149</c:v>
                </c:pt>
                <c:pt idx="89">
                  <c:v>0.17062841530054645</c:v>
                </c:pt>
                <c:pt idx="90">
                  <c:v>0.17086927843190211</c:v>
                </c:pt>
                <c:pt idx="91">
                  <c:v>0.18290669973857726</c:v>
                </c:pt>
                <c:pt idx="92">
                  <c:v>0.18291147894347393</c:v>
                </c:pt>
                <c:pt idx="93">
                  <c:v>0.1842814711892807</c:v>
                </c:pt>
                <c:pt idx="94">
                  <c:v>0.18475188442211055</c:v>
                </c:pt>
                <c:pt idx="95">
                  <c:v>0.18537966932026945</c:v>
                </c:pt>
                <c:pt idx="96">
                  <c:v>0.18720030315838568</c:v>
                </c:pt>
                <c:pt idx="97">
                  <c:v>0.18801032555575048</c:v>
                </c:pt>
                <c:pt idx="98">
                  <c:v>0.1974256534722317</c:v>
                </c:pt>
                <c:pt idx="99">
                  <c:v>0.1978637542178357</c:v>
                </c:pt>
                <c:pt idx="100">
                  <c:v>0.19840584385178095</c:v>
                </c:pt>
                <c:pt idx="101">
                  <c:v>0.2024346892920621</c:v>
                </c:pt>
                <c:pt idx="102">
                  <c:v>0.2054402290622763</c:v>
                </c:pt>
                <c:pt idx="103">
                  <c:v>0.21071698159684979</c:v>
                </c:pt>
                <c:pt idx="104">
                  <c:v>0.21094913379662328</c:v>
                </c:pt>
                <c:pt idx="105">
                  <c:v>0.2145872968191983</c:v>
                </c:pt>
                <c:pt idx="106">
                  <c:v>0.21816190112513836</c:v>
                </c:pt>
                <c:pt idx="107">
                  <c:v>0.22475507459819427</c:v>
                </c:pt>
                <c:pt idx="108">
                  <c:v>0.23125089807783711</c:v>
                </c:pt>
                <c:pt idx="109">
                  <c:v>0.2346958890899116</c:v>
                </c:pt>
                <c:pt idx="110">
                  <c:v>0.23497861385059662</c:v>
                </c:pt>
                <c:pt idx="111">
                  <c:v>0.24192090962713822</c:v>
                </c:pt>
                <c:pt idx="112">
                  <c:v>0.24255768822822305</c:v>
                </c:pt>
                <c:pt idx="113">
                  <c:v>0.25366229727425987</c:v>
                </c:pt>
                <c:pt idx="114">
                  <c:v>0.26681634519516928</c:v>
                </c:pt>
                <c:pt idx="115">
                  <c:v>0.27022802999880613</c:v>
                </c:pt>
                <c:pt idx="116">
                  <c:v>0.27311927251668844</c:v>
                </c:pt>
                <c:pt idx="117">
                  <c:v>0.28779732069625447</c:v>
                </c:pt>
                <c:pt idx="118">
                  <c:v>0.29969950230068548</c:v>
                </c:pt>
                <c:pt idx="119">
                  <c:v>0.31524632174695993</c:v>
                </c:pt>
                <c:pt idx="120">
                  <c:v>0.32012139047268712</c:v>
                </c:pt>
                <c:pt idx="121">
                  <c:v>0.34984140666717523</c:v>
                </c:pt>
                <c:pt idx="122">
                  <c:v>0.3567047151696181</c:v>
                </c:pt>
                <c:pt idx="123">
                  <c:v>0.36243264729264202</c:v>
                </c:pt>
                <c:pt idx="124">
                  <c:v>0.381420233463035</c:v>
                </c:pt>
                <c:pt idx="125">
                  <c:v>0.44224576323871334</c:v>
                </c:pt>
                <c:pt idx="126">
                  <c:v>0.53117426831117853</c:v>
                </c:pt>
                <c:pt idx="127">
                  <c:v>0.64638252443130495</c:v>
                </c:pt>
                <c:pt idx="128">
                  <c:v>0.68224838566768242</c:v>
                </c:pt>
                <c:pt idx="129">
                  <c:v>0.75264032446286755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184320"/>
        <c:axId val="437182752"/>
      </c:barChart>
      <c:lineChart>
        <c:grouping val="standard"/>
        <c:varyColors val="0"/>
        <c:ser>
          <c:idx val="1"/>
          <c:order val="1"/>
          <c:tx>
            <c:v>Sector average</c:v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val>
            <c:numRef>
              <c:f>'Capital expenditure'!$O$9:$O$138</c:f>
              <c:numCache>
                <c:formatCode>0%</c:formatCode>
                <c:ptCount val="130"/>
                <c:pt idx="0">
                  <c:v>0.14472250890456601</c:v>
                </c:pt>
                <c:pt idx="1">
                  <c:v>0.14472250890456601</c:v>
                </c:pt>
                <c:pt idx="2">
                  <c:v>0.14472250890456601</c:v>
                </c:pt>
                <c:pt idx="3">
                  <c:v>0.14472250890456601</c:v>
                </c:pt>
                <c:pt idx="4">
                  <c:v>0.14472250890456601</c:v>
                </c:pt>
                <c:pt idx="5">
                  <c:v>0.14472250890456601</c:v>
                </c:pt>
                <c:pt idx="6">
                  <c:v>0.14472250890456601</c:v>
                </c:pt>
                <c:pt idx="7">
                  <c:v>0.14472250890456601</c:v>
                </c:pt>
                <c:pt idx="8">
                  <c:v>0.14472250890456601</c:v>
                </c:pt>
                <c:pt idx="9">
                  <c:v>0.14472250890456601</c:v>
                </c:pt>
                <c:pt idx="10">
                  <c:v>0.14472250890456601</c:v>
                </c:pt>
                <c:pt idx="11">
                  <c:v>0.14472250890456601</c:v>
                </c:pt>
                <c:pt idx="12">
                  <c:v>0.14472250890456601</c:v>
                </c:pt>
                <c:pt idx="13">
                  <c:v>0.14472250890456601</c:v>
                </c:pt>
                <c:pt idx="14">
                  <c:v>0.14472250890456601</c:v>
                </c:pt>
                <c:pt idx="15">
                  <c:v>0.14472250890456601</c:v>
                </c:pt>
                <c:pt idx="16">
                  <c:v>0.14472250890456601</c:v>
                </c:pt>
                <c:pt idx="17">
                  <c:v>0.14472250890456601</c:v>
                </c:pt>
                <c:pt idx="18">
                  <c:v>0.14472250890456601</c:v>
                </c:pt>
                <c:pt idx="19">
                  <c:v>0.14472250890456601</c:v>
                </c:pt>
                <c:pt idx="20">
                  <c:v>0.14472250890456601</c:v>
                </c:pt>
                <c:pt idx="21">
                  <c:v>0.14472250890456601</c:v>
                </c:pt>
                <c:pt idx="22">
                  <c:v>0.14472250890456601</c:v>
                </c:pt>
                <c:pt idx="23">
                  <c:v>0.14472250890456601</c:v>
                </c:pt>
                <c:pt idx="24">
                  <c:v>0.14472250890456601</c:v>
                </c:pt>
                <c:pt idx="25">
                  <c:v>0.14472250890456601</c:v>
                </c:pt>
                <c:pt idx="26">
                  <c:v>0.14472250890456601</c:v>
                </c:pt>
                <c:pt idx="27">
                  <c:v>0.14472250890456601</c:v>
                </c:pt>
                <c:pt idx="28">
                  <c:v>0.14472250890456601</c:v>
                </c:pt>
                <c:pt idx="29">
                  <c:v>0.14472250890456601</c:v>
                </c:pt>
                <c:pt idx="30">
                  <c:v>0.14472250890456601</c:v>
                </c:pt>
                <c:pt idx="31">
                  <c:v>0.14472250890456601</c:v>
                </c:pt>
                <c:pt idx="32">
                  <c:v>0.14472250890456601</c:v>
                </c:pt>
                <c:pt idx="33">
                  <c:v>0.14472250890456601</c:v>
                </c:pt>
                <c:pt idx="34">
                  <c:v>0.14472250890456601</c:v>
                </c:pt>
                <c:pt idx="35">
                  <c:v>0.14472250890456601</c:v>
                </c:pt>
                <c:pt idx="36">
                  <c:v>0.14472250890456601</c:v>
                </c:pt>
                <c:pt idx="37">
                  <c:v>0.14472250890456601</c:v>
                </c:pt>
                <c:pt idx="38">
                  <c:v>0.14472250890456601</c:v>
                </c:pt>
                <c:pt idx="39">
                  <c:v>0.14472250890456601</c:v>
                </c:pt>
                <c:pt idx="40">
                  <c:v>0.14472250890456601</c:v>
                </c:pt>
                <c:pt idx="41">
                  <c:v>0.14472250890456601</c:v>
                </c:pt>
                <c:pt idx="42">
                  <c:v>0.14472250890456601</c:v>
                </c:pt>
                <c:pt idx="43">
                  <c:v>0.14472250890456601</c:v>
                </c:pt>
                <c:pt idx="44">
                  <c:v>0.14472250890456601</c:v>
                </c:pt>
                <c:pt idx="45">
                  <c:v>0.14472250890456601</c:v>
                </c:pt>
                <c:pt idx="46">
                  <c:v>0.14472250890456601</c:v>
                </c:pt>
                <c:pt idx="47">
                  <c:v>0.14472250890456601</c:v>
                </c:pt>
                <c:pt idx="48">
                  <c:v>0.14472250890456601</c:v>
                </c:pt>
                <c:pt idx="49">
                  <c:v>0.14472250890456601</c:v>
                </c:pt>
                <c:pt idx="50">
                  <c:v>0.14472250890456601</c:v>
                </c:pt>
                <c:pt idx="51">
                  <c:v>0.14472250890456601</c:v>
                </c:pt>
                <c:pt idx="52">
                  <c:v>0.14472250890456601</c:v>
                </c:pt>
                <c:pt idx="53">
                  <c:v>0.14472250890456601</c:v>
                </c:pt>
                <c:pt idx="54">
                  <c:v>0.14472250890456601</c:v>
                </c:pt>
                <c:pt idx="55">
                  <c:v>0.14472250890456601</c:v>
                </c:pt>
                <c:pt idx="56">
                  <c:v>0.14472250890456601</c:v>
                </c:pt>
                <c:pt idx="57">
                  <c:v>0.14472250890456601</c:v>
                </c:pt>
                <c:pt idx="58">
                  <c:v>0.14472250890456601</c:v>
                </c:pt>
                <c:pt idx="59">
                  <c:v>0.14472250890456601</c:v>
                </c:pt>
                <c:pt idx="60">
                  <c:v>0.14472250890456601</c:v>
                </c:pt>
                <c:pt idx="61">
                  <c:v>0.14472250890456601</c:v>
                </c:pt>
                <c:pt idx="62">
                  <c:v>0.14472250890456601</c:v>
                </c:pt>
                <c:pt idx="63">
                  <c:v>0.14472250890456601</c:v>
                </c:pt>
                <c:pt idx="64">
                  <c:v>0.14472250890456601</c:v>
                </c:pt>
                <c:pt idx="65">
                  <c:v>0.14472250890456601</c:v>
                </c:pt>
                <c:pt idx="66">
                  <c:v>0.14472250890456601</c:v>
                </c:pt>
                <c:pt idx="67">
                  <c:v>0.14472250890456601</c:v>
                </c:pt>
                <c:pt idx="68">
                  <c:v>0.14472250890456601</c:v>
                </c:pt>
                <c:pt idx="69">
                  <c:v>0.14472250890456601</c:v>
                </c:pt>
                <c:pt idx="70">
                  <c:v>0.14472250890456601</c:v>
                </c:pt>
                <c:pt idx="71">
                  <c:v>0.14472250890456601</c:v>
                </c:pt>
                <c:pt idx="72">
                  <c:v>0.14472250890456601</c:v>
                </c:pt>
                <c:pt idx="73">
                  <c:v>0.14472250890456601</c:v>
                </c:pt>
                <c:pt idx="74">
                  <c:v>0.14472250890456601</c:v>
                </c:pt>
                <c:pt idx="75">
                  <c:v>0.14472250890456601</c:v>
                </c:pt>
                <c:pt idx="76">
                  <c:v>0.14472250890456601</c:v>
                </c:pt>
                <c:pt idx="77">
                  <c:v>0.14472250890456601</c:v>
                </c:pt>
                <c:pt idx="78">
                  <c:v>0.14472250890456601</c:v>
                </c:pt>
                <c:pt idx="79">
                  <c:v>0.14472250890456601</c:v>
                </c:pt>
                <c:pt idx="80">
                  <c:v>0.14472250890456601</c:v>
                </c:pt>
                <c:pt idx="81">
                  <c:v>0.14472250890456601</c:v>
                </c:pt>
                <c:pt idx="82">
                  <c:v>0.14472250890456601</c:v>
                </c:pt>
                <c:pt idx="83">
                  <c:v>0.14472250890456601</c:v>
                </c:pt>
                <c:pt idx="84">
                  <c:v>0.14472250890456601</c:v>
                </c:pt>
                <c:pt idx="85">
                  <c:v>0.14472250890456601</c:v>
                </c:pt>
                <c:pt idx="86">
                  <c:v>0.14472250890456601</c:v>
                </c:pt>
                <c:pt idx="87">
                  <c:v>0.14472250890456601</c:v>
                </c:pt>
                <c:pt idx="88">
                  <c:v>0.14472250890456601</c:v>
                </c:pt>
                <c:pt idx="89">
                  <c:v>0.14472250890456601</c:v>
                </c:pt>
                <c:pt idx="90">
                  <c:v>0.14472250890456601</c:v>
                </c:pt>
                <c:pt idx="91">
                  <c:v>0.14472250890456601</c:v>
                </c:pt>
                <c:pt idx="92">
                  <c:v>0.14472250890456601</c:v>
                </c:pt>
                <c:pt idx="93">
                  <c:v>0.14472250890456601</c:v>
                </c:pt>
                <c:pt idx="94">
                  <c:v>0.14472250890456601</c:v>
                </c:pt>
                <c:pt idx="95">
                  <c:v>0.14472250890456601</c:v>
                </c:pt>
                <c:pt idx="96">
                  <c:v>0.14472250890456601</c:v>
                </c:pt>
                <c:pt idx="97">
                  <c:v>0.14472250890456601</c:v>
                </c:pt>
                <c:pt idx="98">
                  <c:v>0.14472250890456601</c:v>
                </c:pt>
                <c:pt idx="99">
                  <c:v>0.14472250890456601</c:v>
                </c:pt>
                <c:pt idx="100">
                  <c:v>0.14472250890456601</c:v>
                </c:pt>
                <c:pt idx="101">
                  <c:v>0.14472250890456601</c:v>
                </c:pt>
                <c:pt idx="102">
                  <c:v>0.14472250890456601</c:v>
                </c:pt>
                <c:pt idx="103">
                  <c:v>0.14472250890456601</c:v>
                </c:pt>
                <c:pt idx="104">
                  <c:v>0.14472250890456601</c:v>
                </c:pt>
                <c:pt idx="105">
                  <c:v>0.14472250890456601</c:v>
                </c:pt>
                <c:pt idx="106">
                  <c:v>0.14472250890456601</c:v>
                </c:pt>
                <c:pt idx="107">
                  <c:v>0.14472250890456601</c:v>
                </c:pt>
                <c:pt idx="108">
                  <c:v>0.14472250890456601</c:v>
                </c:pt>
                <c:pt idx="109">
                  <c:v>0.14472250890456601</c:v>
                </c:pt>
                <c:pt idx="110">
                  <c:v>0.14472250890456601</c:v>
                </c:pt>
                <c:pt idx="111">
                  <c:v>0.14472250890456601</c:v>
                </c:pt>
                <c:pt idx="112">
                  <c:v>0.14472250890456601</c:v>
                </c:pt>
                <c:pt idx="113">
                  <c:v>0.14472250890456601</c:v>
                </c:pt>
                <c:pt idx="114">
                  <c:v>0.14472250890456601</c:v>
                </c:pt>
                <c:pt idx="115">
                  <c:v>0.14472250890456601</c:v>
                </c:pt>
                <c:pt idx="116">
                  <c:v>0.14472250890456601</c:v>
                </c:pt>
                <c:pt idx="117">
                  <c:v>0.14472250890456601</c:v>
                </c:pt>
                <c:pt idx="118">
                  <c:v>0.14472250890456601</c:v>
                </c:pt>
                <c:pt idx="119">
                  <c:v>0.14472250890456601</c:v>
                </c:pt>
                <c:pt idx="120">
                  <c:v>0.14472250890456601</c:v>
                </c:pt>
                <c:pt idx="121">
                  <c:v>0.14472250890456601</c:v>
                </c:pt>
                <c:pt idx="122">
                  <c:v>0.14472250890456601</c:v>
                </c:pt>
                <c:pt idx="123">
                  <c:v>0.14472250890456601</c:v>
                </c:pt>
                <c:pt idx="124">
                  <c:v>0.14472250890456601</c:v>
                </c:pt>
                <c:pt idx="125">
                  <c:v>0.14472250890456601</c:v>
                </c:pt>
                <c:pt idx="126">
                  <c:v>0.14472250890456601</c:v>
                </c:pt>
                <c:pt idx="127">
                  <c:v>0.14472250890456601</c:v>
                </c:pt>
                <c:pt idx="128">
                  <c:v>0.14472250890456601</c:v>
                </c:pt>
                <c:pt idx="129">
                  <c:v>0.14472250890456601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184320"/>
        <c:axId val="437182752"/>
      </c:lineChart>
      <c:catAx>
        <c:axId val="43718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Institutions</a:t>
                </a:r>
              </a:p>
            </c:rich>
          </c:tx>
          <c:layout>
            <c:manualLayout>
              <c:xMode val="edge"/>
              <c:yMode val="edge"/>
              <c:x val="0.49434599994042355"/>
              <c:y val="0.91892166931818942"/>
            </c:manualLayout>
          </c:layout>
          <c:overlay val="0"/>
          <c:spPr>
            <a:noFill/>
            <a:ln w="25400">
              <a:noFill/>
            </a:ln>
          </c:spPr>
        </c:title>
        <c:majorTickMark val="none"/>
        <c:minorTickMark val="none"/>
        <c:tickLblPos val="none"/>
        <c:crossAx val="437182752"/>
        <c:crosses val="autoZero"/>
        <c:auto val="1"/>
        <c:lblAlgn val="ctr"/>
        <c:lblOffset val="100"/>
        <c:noMultiLvlLbl val="0"/>
      </c:catAx>
      <c:valAx>
        <c:axId val="437182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380" dirty="0"/>
                  <a:t>Capital expenditure as a % of total income 2015-16</a:t>
                </a:r>
              </a:p>
            </c:rich>
          </c:tx>
          <c:layout>
            <c:manualLayout>
              <c:xMode val="edge"/>
              <c:yMode val="edge"/>
              <c:x val="2.7880672524630074E-2"/>
              <c:y val="6.8539453014469842E-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7184320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0018572515647"/>
          <c:y val="5.5033133420553867E-2"/>
          <c:w val="0.78475160696874158"/>
          <c:h val="0.76784211497372357"/>
        </c:manualLayout>
      </c:layout>
      <c:barChart>
        <c:barDir val="col"/>
        <c:grouping val="clustered"/>
        <c:varyColors val="0"/>
        <c:ser>
          <c:idx val="3"/>
          <c:order val="1"/>
          <c:tx>
            <c:v>Net liquidity days</c:v>
          </c:tx>
          <c:spPr>
            <a:gradFill flip="none" rotWithShape="1">
              <a:gsLst>
                <a:gs pos="0">
                  <a:srgbClr val="993366">
                    <a:lumMod val="96000"/>
                    <a:lumOff val="4000"/>
                  </a:srgbClr>
                </a:gs>
                <a:gs pos="100000">
                  <a:srgbClr val="CCCCFF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468"/>
              </a:solidFill>
              <a:ln w="12700">
                <a:solidFill>
                  <a:srgbClr val="000000"/>
                </a:solidFill>
              </a:ln>
            </c:spPr>
          </c:dPt>
          <c:cat>
            <c:strRef>
              <c:f>[2]KFIs_data!$T$152:$X$152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[2]KFIs_data!$T$159:$X$159</c:f>
              <c:numCache>
                <c:formatCode>General</c:formatCode>
                <c:ptCount val="5"/>
                <c:pt idx="0">
                  <c:v>131.13413491682019</c:v>
                </c:pt>
                <c:pt idx="1">
                  <c:v>126.67625090877249</c:v>
                </c:pt>
                <c:pt idx="2">
                  <c:v>102.12977846385984</c:v>
                </c:pt>
                <c:pt idx="3">
                  <c:v>87.702240189122762</c:v>
                </c:pt>
                <c:pt idx="4">
                  <c:v>83.069758343691831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64"/>
        <c:axId val="437187456"/>
        <c:axId val="437188632"/>
      </c:barChart>
      <c:lineChart>
        <c:grouping val="standard"/>
        <c:varyColors val="0"/>
        <c:ser>
          <c:idx val="4"/>
          <c:order val="0"/>
          <c:tx>
            <c:v>External borrowing</c:v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1.967914471647892E-2"/>
                  <c:y val="-3.0204532249521809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679144716478861E-2"/>
                  <c:y val="-2.4163625799617425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1996436318662169E-3"/>
                  <c:y val="-3.0204532249521795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-1.6399287263733637E-3"/>
                  <c:y val="-2.718407902456961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5102266124760918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[2]KFIs_data!$T$162:$X$162</c:f>
              <c:strCache>
                <c:ptCount val="5"/>
                <c:pt idx="0">
                  <c:v>2014-15 restated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[2]KFIs_data!$T$160:$X$160</c:f>
              <c:numCache>
                <c:formatCode>General</c:formatCode>
                <c:ptCount val="5"/>
                <c:pt idx="0">
                  <c:v>0.29634171154599032</c:v>
                </c:pt>
                <c:pt idx="1">
                  <c:v>0.31311224423910411</c:v>
                </c:pt>
                <c:pt idx="2">
                  <c:v>0.33250516459879054</c:v>
                </c:pt>
                <c:pt idx="3">
                  <c:v>0.3310357211595184</c:v>
                </c:pt>
                <c:pt idx="4">
                  <c:v>0.32759636287609656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184712"/>
        <c:axId val="437181968"/>
      </c:lineChart>
      <c:catAx>
        <c:axId val="43718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(actual, restated)</a:t>
                </a:r>
              </a:p>
            </c:rich>
          </c:tx>
          <c:layout>
            <c:manualLayout>
              <c:xMode val="edge"/>
              <c:yMode val="edge"/>
              <c:x val="0.1301685460205764"/>
              <c:y val="0.877453175495920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7188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718863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Liquidity days</a:t>
                </a:r>
              </a:p>
            </c:rich>
          </c:tx>
          <c:layout>
            <c:manualLayout>
              <c:xMode val="edge"/>
              <c:yMode val="edge"/>
              <c:x val="8.0906079570708788E-3"/>
              <c:y val="0.32058845384053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7187456"/>
        <c:crosses val="autoZero"/>
        <c:crossBetween val="between"/>
      </c:valAx>
      <c:catAx>
        <c:axId val="437184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7181968"/>
        <c:crosses val="autoZero"/>
        <c:auto val="1"/>
        <c:lblAlgn val="ctr"/>
        <c:lblOffset val="100"/>
        <c:noMultiLvlLbl val="0"/>
      </c:catAx>
      <c:valAx>
        <c:axId val="437181968"/>
        <c:scaling>
          <c:orientation val="minMax"/>
          <c:max val="0.4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External borrowing as % total income</a:t>
                </a:r>
              </a:p>
            </c:rich>
          </c:tx>
          <c:layout>
            <c:manualLayout>
              <c:xMode val="edge"/>
              <c:yMode val="edge"/>
              <c:x val="0.9653907971021547"/>
              <c:y val="0.1467814810819880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7184712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1338098690863142"/>
          <c:y val="0.90414223293991647"/>
          <c:w val="0.3630625281852129"/>
          <c:h val="5.1753736262419303E-2"/>
        </c:manualLayout>
      </c:layout>
      <c:overlay val="0"/>
    </c:legend>
    <c:plotVisOnly val="0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6109746731819"/>
          <c:y val="7.1234989378158295E-2"/>
          <c:w val="0.87085905258627239"/>
          <c:h val="0.65293562049431375"/>
        </c:manualLayout>
      </c:layout>
      <c:lineChart>
        <c:grouping val="standard"/>
        <c:varyColors val="0"/>
        <c:ser>
          <c:idx val="0"/>
          <c:order val="0"/>
          <c:tx>
            <c:strRef>
              <c:f>'Liq v Borrowing'!$B$3</c:f>
              <c:strCache>
                <c:ptCount val="1"/>
                <c:pt idx="0">
                  <c:v>Net liquidity (actual)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'Liq v Borrowing'!$C$2:$J$2</c:f>
              <c:strCache>
                <c:ptCount val="8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 (restated)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</c:strCache>
            </c:strRef>
          </c:cat>
          <c:val>
            <c:numRef>
              <c:f>'Liq v Borrowing'!$C$3:$J$3</c:f>
              <c:numCache>
                <c:formatCode>_-* #,##0_-;\-* #,##0_-;_-* "-"??_-;_-@_-</c:formatCode>
                <c:ptCount val="8"/>
                <c:pt idx="0">
                  <c:v>6774.9120000000003</c:v>
                </c:pt>
                <c:pt idx="1">
                  <c:v>7396.1019999999999</c:v>
                </c:pt>
                <c:pt idx="2">
                  <c:v>7680.8969999999999</c:v>
                </c:pt>
                <c:pt idx="3">
                  <c:v>9129.24276674457</c:v>
                </c:pt>
                <c:pt idx="4">
                  <c:v>8896.1547758670313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'Liq v Borrowing'!$B$5</c:f>
              <c:strCache>
                <c:ptCount val="1"/>
                <c:pt idx="0">
                  <c:v>External borrowing (actual)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'Liq v Borrowing'!$C$2:$J$2</c:f>
              <c:strCache>
                <c:ptCount val="8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 (restated)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</c:strCache>
            </c:strRef>
          </c:cat>
          <c:val>
            <c:numRef>
              <c:f>'Liq v Borrowing'!$C$5:$J$5</c:f>
              <c:numCache>
                <c:formatCode>_-* #,##0_-;\-* #,##0_-;_-* "-"??_-;_-@_-</c:formatCode>
                <c:ptCount val="8"/>
                <c:pt idx="0">
                  <c:v>5504.83</c:v>
                </c:pt>
                <c:pt idx="1">
                  <c:v>6285.6289999999999</c:v>
                </c:pt>
                <c:pt idx="2">
                  <c:v>6730.223</c:v>
                </c:pt>
                <c:pt idx="3">
                  <c:v>8289.6872718400009</c:v>
                </c:pt>
                <c:pt idx="4">
                  <c:v>8945.2210084370454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'Liq v Borrowing'!$B$4</c:f>
              <c:strCache>
                <c:ptCount val="1"/>
                <c:pt idx="0">
                  <c:v>Net liquidity (forecast)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'Liq v Borrowing'!$C$4:$J$4</c:f>
              <c:numCache>
                <c:formatCode>General</c:formatCode>
                <c:ptCount val="8"/>
                <c:pt idx="4" formatCode="_-* #,##0_-;\-* #,##0_-;_-* &quot;-&quot;??_-;_-@_-">
                  <c:v>8896.1547758670313</c:v>
                </c:pt>
                <c:pt idx="5" formatCode="_-* #,##0_-;\-* #,##0_-;_-* &quot;-&quot;??_-;_-@_-">
                  <c:v>7543.6678016748483</c:v>
                </c:pt>
                <c:pt idx="6" formatCode="_-* #,##0_-;\-* #,##0_-;_-* &quot;-&quot;??_-;_-@_-">
                  <c:v>6686.9983350972871</c:v>
                </c:pt>
                <c:pt idx="7" formatCode="_-* #,##0_-;\-* #,##0_-;_-* &quot;-&quot;??_-;_-@_-">
                  <c:v>6539.9408926245096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'Liq v Borrowing'!$B$6</c:f>
              <c:strCache>
                <c:ptCount val="1"/>
                <c:pt idx="0">
                  <c:v>External borrowing (forecast)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'Liq v Borrowing'!$C$6:$J$6</c:f>
              <c:numCache>
                <c:formatCode>General</c:formatCode>
                <c:ptCount val="8"/>
                <c:pt idx="4" formatCode="_-* #,##0_-;\-* #,##0_-;_-* &quot;-&quot;??_-;_-@_-">
                  <c:v>8945.2210084370454</c:v>
                </c:pt>
                <c:pt idx="5" formatCode="_-* #,##0_-;\-* #,##0_-;_-* &quot;-&quot;??_-;_-@_-">
                  <c:v>9811.1633824386245</c:v>
                </c:pt>
                <c:pt idx="6" formatCode="_-* #,##0_-;\-* #,##0_-;_-* &quot;-&quot;??_-;_-@_-">
                  <c:v>10214.664516644749</c:v>
                </c:pt>
                <c:pt idx="7" formatCode="_-* #,##0_-;\-* #,##0_-;_-* &quot;-&quot;??_-;_-@_-">
                  <c:v>10455.911987921607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187064"/>
        <c:axId val="437186672"/>
      </c:lineChart>
      <c:catAx>
        <c:axId val="43718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7186672"/>
        <c:crosses val="autoZero"/>
        <c:auto val="1"/>
        <c:lblAlgn val="ctr"/>
        <c:lblOffset val="100"/>
        <c:noMultiLvlLbl val="0"/>
      </c:catAx>
      <c:valAx>
        <c:axId val="43718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718706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8.7264011612696313E-3"/>
                <c:y val="0.2870370121982299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GB"/>
                    <a:t>£ 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04919360964125"/>
          <c:y val="0.85675499626510143"/>
          <c:w val="0.59502915833270043"/>
          <c:h val="9.9884575417758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4734742278643"/>
          <c:y val="6.7885117493472591E-2"/>
          <c:w val="0.8792348001676985"/>
          <c:h val="0.809344658689317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CC"/>
            </a:solidFill>
            <a:ln w="25400">
              <a:noFill/>
            </a:ln>
          </c:spPr>
          <c:invertIfNegative val="0"/>
          <c:val>
            <c:numRef>
              <c:f>[0]!EXTBORR_chart</c:f>
              <c:numCache>
                <c:formatCode>0%</c:formatCode>
                <c:ptCount val="1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1.4564255675508385E-4</c:v>
                </c:pt>
                <c:pt idx="11">
                  <c:v>2.9317207593386406E-3</c:v>
                </c:pt>
                <c:pt idx="12">
                  <c:v>3.7378899992371651E-3</c:v>
                </c:pt>
                <c:pt idx="13">
                  <c:v>1.0138858276394092E-2</c:v>
                </c:pt>
                <c:pt idx="14">
                  <c:v>1.2730744748567792E-2</c:v>
                </c:pt>
                <c:pt idx="15">
                  <c:v>3.1354306289258588E-2</c:v>
                </c:pt>
                <c:pt idx="16">
                  <c:v>3.5871064843847986E-2</c:v>
                </c:pt>
                <c:pt idx="17">
                  <c:v>3.9909129980966414E-2</c:v>
                </c:pt>
                <c:pt idx="18">
                  <c:v>4.0667848588295204E-2</c:v>
                </c:pt>
                <c:pt idx="19">
                  <c:v>4.5758462181362307E-2</c:v>
                </c:pt>
                <c:pt idx="20">
                  <c:v>4.7362916479904378E-2</c:v>
                </c:pt>
                <c:pt idx="21">
                  <c:v>5.1023833501174891E-2</c:v>
                </c:pt>
                <c:pt idx="22">
                  <c:v>5.4883149458267444E-2</c:v>
                </c:pt>
                <c:pt idx="23">
                  <c:v>5.9857326841011867E-2</c:v>
                </c:pt>
                <c:pt idx="24">
                  <c:v>7.5387573117355916E-2</c:v>
                </c:pt>
                <c:pt idx="25">
                  <c:v>7.7120558636270278E-2</c:v>
                </c:pt>
                <c:pt idx="26">
                  <c:v>7.8610423785397274E-2</c:v>
                </c:pt>
                <c:pt idx="27">
                  <c:v>8.0345217301962396E-2</c:v>
                </c:pt>
                <c:pt idx="28">
                  <c:v>8.603452450963435E-2</c:v>
                </c:pt>
                <c:pt idx="29">
                  <c:v>9.2017984596637195E-2</c:v>
                </c:pt>
                <c:pt idx="30">
                  <c:v>9.4064709663595453E-2</c:v>
                </c:pt>
                <c:pt idx="31">
                  <c:v>9.4721951406014027E-2</c:v>
                </c:pt>
                <c:pt idx="32">
                  <c:v>9.5335956492318491E-2</c:v>
                </c:pt>
                <c:pt idx="33">
                  <c:v>0.10333124565921185</c:v>
                </c:pt>
                <c:pt idx="34">
                  <c:v>0.11291779584462511</c:v>
                </c:pt>
                <c:pt idx="35">
                  <c:v>0.11673151750972763</c:v>
                </c:pt>
                <c:pt idx="36">
                  <c:v>0.11984244399296418</c:v>
                </c:pt>
                <c:pt idx="37">
                  <c:v>0.12402903349038584</c:v>
                </c:pt>
                <c:pt idx="38">
                  <c:v>0.12650368155490724</c:v>
                </c:pt>
                <c:pt idx="39">
                  <c:v>0.13013631779288806</c:v>
                </c:pt>
                <c:pt idx="40">
                  <c:v>0.15664510843449422</c:v>
                </c:pt>
                <c:pt idx="41">
                  <c:v>0.15744324088668299</c:v>
                </c:pt>
                <c:pt idx="42">
                  <c:v>0.15940935780413948</c:v>
                </c:pt>
                <c:pt idx="43">
                  <c:v>0.16688718527454566</c:v>
                </c:pt>
                <c:pt idx="44">
                  <c:v>0.17735401419011168</c:v>
                </c:pt>
                <c:pt idx="45">
                  <c:v>0.18120051061077092</c:v>
                </c:pt>
                <c:pt idx="46">
                  <c:v>0.18671013039117351</c:v>
                </c:pt>
                <c:pt idx="47">
                  <c:v>0.19148233513364754</c:v>
                </c:pt>
                <c:pt idx="48">
                  <c:v>0.19250778107016772</c:v>
                </c:pt>
                <c:pt idx="49">
                  <c:v>0.20037349394144782</c:v>
                </c:pt>
                <c:pt idx="50">
                  <c:v>0.20422425236198954</c:v>
                </c:pt>
                <c:pt idx="51">
                  <c:v>0.20528705947216458</c:v>
                </c:pt>
                <c:pt idx="52">
                  <c:v>0.21058791401708735</c:v>
                </c:pt>
                <c:pt idx="53">
                  <c:v>0.21312820192644544</c:v>
                </c:pt>
                <c:pt idx="54">
                  <c:v>0.21389612424355184</c:v>
                </c:pt>
                <c:pt idx="55">
                  <c:v>0.22615332917286737</c:v>
                </c:pt>
                <c:pt idx="56">
                  <c:v>0.22990619827110539</c:v>
                </c:pt>
                <c:pt idx="57">
                  <c:v>0.23439605174399994</c:v>
                </c:pt>
                <c:pt idx="58">
                  <c:v>0.23880210940889823</c:v>
                </c:pt>
                <c:pt idx="59">
                  <c:v>0.24838821091411467</c:v>
                </c:pt>
                <c:pt idx="60">
                  <c:v>0.2509761388286334</c:v>
                </c:pt>
                <c:pt idx="61">
                  <c:v>0.25122648836019928</c:v>
                </c:pt>
                <c:pt idx="62">
                  <c:v>0.25359883737877215</c:v>
                </c:pt>
                <c:pt idx="63">
                  <c:v>0.25558652089139333</c:v>
                </c:pt>
                <c:pt idx="64">
                  <c:v>0.25643844221105527</c:v>
                </c:pt>
                <c:pt idx="65">
                  <c:v>0.25819055864394425</c:v>
                </c:pt>
                <c:pt idx="66">
                  <c:v>0.25842023453898716</c:v>
                </c:pt>
                <c:pt idx="67">
                  <c:v>0.25984491695201295</c:v>
                </c:pt>
                <c:pt idx="68">
                  <c:v>0.26671388212829561</c:v>
                </c:pt>
                <c:pt idx="69">
                  <c:v>0.2710618147668043</c:v>
                </c:pt>
                <c:pt idx="70">
                  <c:v>0.27814445126304055</c:v>
                </c:pt>
                <c:pt idx="71">
                  <c:v>0.28745718653184343</c:v>
                </c:pt>
                <c:pt idx="72">
                  <c:v>0.29377224764810578</c:v>
                </c:pt>
                <c:pt idx="73">
                  <c:v>0.29786628844850027</c:v>
                </c:pt>
                <c:pt idx="74">
                  <c:v>0.29884934530570312</c:v>
                </c:pt>
                <c:pt idx="75">
                  <c:v>0.30459260102506253</c:v>
                </c:pt>
                <c:pt idx="76">
                  <c:v>0.30724899894574725</c:v>
                </c:pt>
                <c:pt idx="77">
                  <c:v>0.31848461737973316</c:v>
                </c:pt>
                <c:pt idx="78">
                  <c:v>0.32012388234702932</c:v>
                </c:pt>
                <c:pt idx="79">
                  <c:v>0.32154973007350318</c:v>
                </c:pt>
                <c:pt idx="80">
                  <c:v>0.3330988156789198</c:v>
                </c:pt>
                <c:pt idx="81">
                  <c:v>0.33721877740440953</c:v>
                </c:pt>
                <c:pt idx="82">
                  <c:v>0.33753870038098127</c:v>
                </c:pt>
                <c:pt idx="83">
                  <c:v>0.34114274501104863</c:v>
                </c:pt>
                <c:pt idx="84">
                  <c:v>0.34958625486132794</c:v>
                </c:pt>
                <c:pt idx="85">
                  <c:v>0.35077344743587929</c:v>
                </c:pt>
                <c:pt idx="86">
                  <c:v>0.35607329882268085</c:v>
                </c:pt>
                <c:pt idx="87">
                  <c:v>0.36175485399731244</c:v>
                </c:pt>
                <c:pt idx="88">
                  <c:v>0.37317630148485659</c:v>
                </c:pt>
                <c:pt idx="89">
                  <c:v>0.37356247909645218</c:v>
                </c:pt>
                <c:pt idx="90">
                  <c:v>0.38937841530054645</c:v>
                </c:pt>
                <c:pt idx="91">
                  <c:v>0.39734122427347407</c:v>
                </c:pt>
                <c:pt idx="92">
                  <c:v>0.41339354260346284</c:v>
                </c:pt>
                <c:pt idx="93">
                  <c:v>0.41458783474104627</c:v>
                </c:pt>
                <c:pt idx="94">
                  <c:v>0.41639756914680121</c:v>
                </c:pt>
                <c:pt idx="95">
                  <c:v>0.42494022975100587</c:v>
                </c:pt>
                <c:pt idx="96">
                  <c:v>0.43239614838590212</c:v>
                </c:pt>
                <c:pt idx="97">
                  <c:v>0.43849008507004067</c:v>
                </c:pt>
                <c:pt idx="98">
                  <c:v>0.4420380342238916</c:v>
                </c:pt>
                <c:pt idx="99">
                  <c:v>0.4457203032807151</c:v>
                </c:pt>
                <c:pt idx="100">
                  <c:v>0.45001018122581959</c:v>
                </c:pt>
                <c:pt idx="101">
                  <c:v>0.45252753204549556</c:v>
                </c:pt>
                <c:pt idx="102">
                  <c:v>0.45460016772729517</c:v>
                </c:pt>
                <c:pt idx="103">
                  <c:v>0.45723815753171992</c:v>
                </c:pt>
                <c:pt idx="104">
                  <c:v>0.46057992885631133</c:v>
                </c:pt>
                <c:pt idx="105">
                  <c:v>0.46193794734402377</c:v>
                </c:pt>
                <c:pt idx="106">
                  <c:v>0.46448798107596118</c:v>
                </c:pt>
                <c:pt idx="107">
                  <c:v>0.46818954010435626</c:v>
                </c:pt>
                <c:pt idx="108">
                  <c:v>0.47827480629151881</c:v>
                </c:pt>
                <c:pt idx="109">
                  <c:v>0.49069984195809863</c:v>
                </c:pt>
                <c:pt idx="110">
                  <c:v>0.49099143550137891</c:v>
                </c:pt>
                <c:pt idx="111">
                  <c:v>0.49587193915243055</c:v>
                </c:pt>
                <c:pt idx="112">
                  <c:v>0.51037938439513242</c:v>
                </c:pt>
                <c:pt idx="113">
                  <c:v>0.54167634954309318</c:v>
                </c:pt>
                <c:pt idx="114">
                  <c:v>0.59256903697016949</c:v>
                </c:pt>
                <c:pt idx="115">
                  <c:v>0.61575965161982127</c:v>
                </c:pt>
                <c:pt idx="116">
                  <c:v>0.61639912296642108</c:v>
                </c:pt>
                <c:pt idx="117">
                  <c:v>0.62183508670334264</c:v>
                </c:pt>
                <c:pt idx="118">
                  <c:v>0.67087124720754099</c:v>
                </c:pt>
                <c:pt idx="119">
                  <c:v>0.69244164761989568</c:v>
                </c:pt>
                <c:pt idx="120">
                  <c:v>0.69820950292089334</c:v>
                </c:pt>
                <c:pt idx="121">
                  <c:v>0.69845662793639673</c:v>
                </c:pt>
                <c:pt idx="122">
                  <c:v>0.71585031250073938</c:v>
                </c:pt>
                <c:pt idx="123">
                  <c:v>0.73245146148922546</c:v>
                </c:pt>
                <c:pt idx="124">
                  <c:v>0.74265096127809371</c:v>
                </c:pt>
                <c:pt idx="125">
                  <c:v>0.76350143315265206</c:v>
                </c:pt>
                <c:pt idx="126">
                  <c:v>0.76599276362415603</c:v>
                </c:pt>
                <c:pt idx="127">
                  <c:v>0.84262105814281307</c:v>
                </c:pt>
                <c:pt idx="128">
                  <c:v>0.86042397806465243</c:v>
                </c:pt>
              </c:numCache>
            </c:numRef>
          </c:val>
        </c:ser>
        <c:ser>
          <c:idx val="1"/>
          <c:order val="1"/>
          <c:spPr>
            <a:noFill/>
            <a:ln w="25400">
              <a:noFill/>
            </a:ln>
          </c:spPr>
          <c:invertIfNegative val="0"/>
          <c:trendlin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val>
            <c:numRef>
              <c:f>[0]!EXTBORR_avg_chart</c:f>
              <c:numCache>
                <c:formatCode>0%</c:formatCode>
                <c:ptCount val="129"/>
                <c:pt idx="0">
                  <c:v>0.31311224423910411</c:v>
                </c:pt>
                <c:pt idx="1">
                  <c:v>0.31311224423910411</c:v>
                </c:pt>
                <c:pt idx="2">
                  <c:v>0.31311224423910411</c:v>
                </c:pt>
                <c:pt idx="3">
                  <c:v>0.31311224423910411</c:v>
                </c:pt>
                <c:pt idx="4">
                  <c:v>0.31311224423910411</c:v>
                </c:pt>
                <c:pt idx="5">
                  <c:v>0.31311224423910411</c:v>
                </c:pt>
                <c:pt idx="6">
                  <c:v>0.31311224423910411</c:v>
                </c:pt>
                <c:pt idx="7">
                  <c:v>0.31311224423910411</c:v>
                </c:pt>
                <c:pt idx="8">
                  <c:v>0.31311224423910411</c:v>
                </c:pt>
                <c:pt idx="9">
                  <c:v>0.31311224423910411</c:v>
                </c:pt>
                <c:pt idx="10">
                  <c:v>0.31311224423910411</c:v>
                </c:pt>
                <c:pt idx="11">
                  <c:v>0.31311224423910411</c:v>
                </c:pt>
                <c:pt idx="12">
                  <c:v>0.31311224423910411</c:v>
                </c:pt>
                <c:pt idx="13">
                  <c:v>0.31311224423910411</c:v>
                </c:pt>
                <c:pt idx="14">
                  <c:v>0.31311224423910411</c:v>
                </c:pt>
                <c:pt idx="15">
                  <c:v>0.31311224423910411</c:v>
                </c:pt>
                <c:pt idx="16">
                  <c:v>0.31311224423910411</c:v>
                </c:pt>
                <c:pt idx="17">
                  <c:v>0.31311224423910411</c:v>
                </c:pt>
                <c:pt idx="18">
                  <c:v>0.31311224423910411</c:v>
                </c:pt>
                <c:pt idx="19">
                  <c:v>0.31311224423910411</c:v>
                </c:pt>
                <c:pt idx="20">
                  <c:v>0.31311224423910411</c:v>
                </c:pt>
                <c:pt idx="21">
                  <c:v>0.31311224423910411</c:v>
                </c:pt>
                <c:pt idx="22">
                  <c:v>0.31311224423910411</c:v>
                </c:pt>
                <c:pt idx="23">
                  <c:v>0.31311224423910411</c:v>
                </c:pt>
                <c:pt idx="24">
                  <c:v>0.31311224423910411</c:v>
                </c:pt>
                <c:pt idx="25">
                  <c:v>0.31311224423910411</c:v>
                </c:pt>
                <c:pt idx="26">
                  <c:v>0.31311224423910411</c:v>
                </c:pt>
                <c:pt idx="27">
                  <c:v>0.31311224423910411</c:v>
                </c:pt>
                <c:pt idx="28">
                  <c:v>0.31311224423910411</c:v>
                </c:pt>
                <c:pt idx="29">
                  <c:v>0.31311224423910411</c:v>
                </c:pt>
                <c:pt idx="30">
                  <c:v>0.31311224423910411</c:v>
                </c:pt>
                <c:pt idx="31">
                  <c:v>0.31311224423910411</c:v>
                </c:pt>
                <c:pt idx="32">
                  <c:v>0.31311224423910411</c:v>
                </c:pt>
                <c:pt idx="33">
                  <c:v>0.31311224423910411</c:v>
                </c:pt>
                <c:pt idx="34">
                  <c:v>0.31311224423910411</c:v>
                </c:pt>
                <c:pt idx="35">
                  <c:v>0.31311224423910411</c:v>
                </c:pt>
                <c:pt idx="36">
                  <c:v>0.31311224423910411</c:v>
                </c:pt>
                <c:pt idx="37">
                  <c:v>0.31311224423910411</c:v>
                </c:pt>
                <c:pt idx="38">
                  <c:v>0.31311224423910411</c:v>
                </c:pt>
                <c:pt idx="39">
                  <c:v>0.31311224423910411</c:v>
                </c:pt>
                <c:pt idx="40">
                  <c:v>0.31311224423910411</c:v>
                </c:pt>
                <c:pt idx="41">
                  <c:v>0.31311224423910411</c:v>
                </c:pt>
                <c:pt idx="42">
                  <c:v>0.31311224423910411</c:v>
                </c:pt>
                <c:pt idx="43">
                  <c:v>0.31311224423910411</c:v>
                </c:pt>
                <c:pt idx="44">
                  <c:v>0.31311224423910411</c:v>
                </c:pt>
                <c:pt idx="45">
                  <c:v>0.31311224423910411</c:v>
                </c:pt>
                <c:pt idx="46">
                  <c:v>0.31311224423910411</c:v>
                </c:pt>
                <c:pt idx="47">
                  <c:v>0.31311224423910411</c:v>
                </c:pt>
                <c:pt idx="48">
                  <c:v>0.31311224423910411</c:v>
                </c:pt>
                <c:pt idx="49">
                  <c:v>0.31311224423910411</c:v>
                </c:pt>
                <c:pt idx="50">
                  <c:v>0.31311224423910411</c:v>
                </c:pt>
                <c:pt idx="51">
                  <c:v>0.31311224423910411</c:v>
                </c:pt>
                <c:pt idx="52">
                  <c:v>0.31311224423910411</c:v>
                </c:pt>
                <c:pt idx="53">
                  <c:v>0.31311224423910411</c:v>
                </c:pt>
                <c:pt idx="54">
                  <c:v>0.31311224423910411</c:v>
                </c:pt>
                <c:pt idx="55">
                  <c:v>0.31311224423910411</c:v>
                </c:pt>
                <c:pt idx="56">
                  <c:v>0.31311224423910411</c:v>
                </c:pt>
                <c:pt idx="57">
                  <c:v>0.31311224423910411</c:v>
                </c:pt>
                <c:pt idx="58">
                  <c:v>0.31311224423910411</c:v>
                </c:pt>
                <c:pt idx="59">
                  <c:v>0.31311224423910411</c:v>
                </c:pt>
                <c:pt idx="60">
                  <c:v>0.31311224423910411</c:v>
                </c:pt>
                <c:pt idx="61">
                  <c:v>0.31311224423910411</c:v>
                </c:pt>
                <c:pt idx="62">
                  <c:v>0.31311224423910411</c:v>
                </c:pt>
                <c:pt idx="63">
                  <c:v>0.31311224423910411</c:v>
                </c:pt>
                <c:pt idx="64">
                  <c:v>0.31311224423910411</c:v>
                </c:pt>
                <c:pt idx="65">
                  <c:v>0.31311224423910411</c:v>
                </c:pt>
                <c:pt idx="66">
                  <c:v>0.31311224423910411</c:v>
                </c:pt>
                <c:pt idx="67">
                  <c:v>0.31311224423910411</c:v>
                </c:pt>
                <c:pt idx="68">
                  <c:v>0.31311224423910411</c:v>
                </c:pt>
                <c:pt idx="69">
                  <c:v>0.31311224423910411</c:v>
                </c:pt>
                <c:pt idx="70">
                  <c:v>0.31311224423910411</c:v>
                </c:pt>
                <c:pt idx="71">
                  <c:v>0.31311224423910411</c:v>
                </c:pt>
                <c:pt idx="72">
                  <c:v>0.31311224423910411</c:v>
                </c:pt>
                <c:pt idx="73">
                  <c:v>0.31311224423910411</c:v>
                </c:pt>
                <c:pt idx="74">
                  <c:v>0.31311224423910411</c:v>
                </c:pt>
                <c:pt idx="75">
                  <c:v>0.31311224423910411</c:v>
                </c:pt>
                <c:pt idx="76">
                  <c:v>0.31311224423910411</c:v>
                </c:pt>
                <c:pt idx="77">
                  <c:v>0.31311224423910411</c:v>
                </c:pt>
                <c:pt idx="78">
                  <c:v>0.31311224423910411</c:v>
                </c:pt>
                <c:pt idx="79">
                  <c:v>0.31311224423910411</c:v>
                </c:pt>
                <c:pt idx="80">
                  <c:v>0.31311224423910411</c:v>
                </c:pt>
                <c:pt idx="81">
                  <c:v>0.31311224423910411</c:v>
                </c:pt>
                <c:pt idx="82">
                  <c:v>0.31311224423910411</c:v>
                </c:pt>
                <c:pt idx="83">
                  <c:v>0.31311224423910411</c:v>
                </c:pt>
                <c:pt idx="84">
                  <c:v>0.31311224423910411</c:v>
                </c:pt>
                <c:pt idx="85">
                  <c:v>0.31311224423910411</c:v>
                </c:pt>
                <c:pt idx="86">
                  <c:v>0.31311224423910411</c:v>
                </c:pt>
                <c:pt idx="87">
                  <c:v>0.31311224423910411</c:v>
                </c:pt>
                <c:pt idx="88">
                  <c:v>0.31311224423910411</c:v>
                </c:pt>
                <c:pt idx="89">
                  <c:v>0.31311224423910411</c:v>
                </c:pt>
                <c:pt idx="90">
                  <c:v>0.31311224423910411</c:v>
                </c:pt>
                <c:pt idx="91">
                  <c:v>0.31311224423910411</c:v>
                </c:pt>
                <c:pt idx="92">
                  <c:v>0.31311224423910411</c:v>
                </c:pt>
                <c:pt idx="93">
                  <c:v>0.31311224423910411</c:v>
                </c:pt>
                <c:pt idx="94">
                  <c:v>0.31311224423910411</c:v>
                </c:pt>
                <c:pt idx="95">
                  <c:v>0.31311224423910411</c:v>
                </c:pt>
                <c:pt idx="96">
                  <c:v>0.31311224423910411</c:v>
                </c:pt>
                <c:pt idx="97">
                  <c:v>0.31311224423910411</c:v>
                </c:pt>
                <c:pt idx="98">
                  <c:v>0.31311224423910411</c:v>
                </c:pt>
                <c:pt idx="99">
                  <c:v>0.31311224423910411</c:v>
                </c:pt>
                <c:pt idx="100">
                  <c:v>0.31311224423910411</c:v>
                </c:pt>
                <c:pt idx="101">
                  <c:v>0.31311224423910411</c:v>
                </c:pt>
                <c:pt idx="102">
                  <c:v>0.31311224423910411</c:v>
                </c:pt>
                <c:pt idx="103">
                  <c:v>0.31311224423910411</c:v>
                </c:pt>
                <c:pt idx="104">
                  <c:v>0.31311224423910411</c:v>
                </c:pt>
                <c:pt idx="105">
                  <c:v>0.31311224423910411</c:v>
                </c:pt>
                <c:pt idx="106">
                  <c:v>0.31311224423910411</c:v>
                </c:pt>
                <c:pt idx="107">
                  <c:v>0.31311224423910411</c:v>
                </c:pt>
                <c:pt idx="108">
                  <c:v>0.31311224423910411</c:v>
                </c:pt>
                <c:pt idx="109">
                  <c:v>0.31311224423910411</c:v>
                </c:pt>
                <c:pt idx="110">
                  <c:v>0.31311224423910411</c:v>
                </c:pt>
                <c:pt idx="111">
                  <c:v>0.31311224423910411</c:v>
                </c:pt>
                <c:pt idx="112">
                  <c:v>0.31311224423910411</c:v>
                </c:pt>
                <c:pt idx="113">
                  <c:v>0.31311224423910411</c:v>
                </c:pt>
                <c:pt idx="114">
                  <c:v>0.31311224423910411</c:v>
                </c:pt>
                <c:pt idx="115">
                  <c:v>0.31311224423910411</c:v>
                </c:pt>
                <c:pt idx="116">
                  <c:v>0.31311224423910411</c:v>
                </c:pt>
                <c:pt idx="117">
                  <c:v>0.31311224423910411</c:v>
                </c:pt>
                <c:pt idx="118">
                  <c:v>0.31311224423910411</c:v>
                </c:pt>
                <c:pt idx="119">
                  <c:v>0.31311224423910411</c:v>
                </c:pt>
                <c:pt idx="120">
                  <c:v>0.31311224423910411</c:v>
                </c:pt>
                <c:pt idx="121">
                  <c:v>0.31311224423910411</c:v>
                </c:pt>
                <c:pt idx="122">
                  <c:v>0.31311224423910411</c:v>
                </c:pt>
                <c:pt idx="123">
                  <c:v>0.31311224423910411</c:v>
                </c:pt>
                <c:pt idx="124">
                  <c:v>0.31311224423910411</c:v>
                </c:pt>
                <c:pt idx="125">
                  <c:v>0.31311224423910411</c:v>
                </c:pt>
                <c:pt idx="126">
                  <c:v>0.31311224423910411</c:v>
                </c:pt>
                <c:pt idx="127">
                  <c:v>0.31311224423910411</c:v>
                </c:pt>
                <c:pt idx="128">
                  <c:v>0.31311224423910411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183144"/>
        <c:axId val="437188240"/>
      </c:barChart>
      <c:catAx>
        <c:axId val="437183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400"/>
                  <a:t>Institutions</a:t>
                </a:r>
              </a:p>
            </c:rich>
          </c:tx>
          <c:layout>
            <c:manualLayout>
              <c:xMode val="edge"/>
              <c:yMode val="edge"/>
              <c:x val="0.45555103845714939"/>
              <c:y val="0.90245065823464976"/>
            </c:manualLayout>
          </c:layout>
          <c:overlay val="0"/>
          <c:spPr>
            <a:noFill/>
            <a:ln w="25400">
              <a:noFill/>
            </a:ln>
          </c:spPr>
        </c:title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437188240"/>
        <c:crosses val="autoZero"/>
        <c:auto val="1"/>
        <c:lblAlgn val="ctr"/>
        <c:lblOffset val="100"/>
        <c:tickMarkSkip val="1"/>
        <c:noMultiLvlLbl val="0"/>
      </c:catAx>
      <c:valAx>
        <c:axId val="43718824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200" b="1" i="0" u="none" strike="noStrike" baseline="0" dirty="0" smtClean="0">
                    <a:effectLst/>
                  </a:rPr>
                  <a:t>External borrowing as a % of total income 2015-16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1.6988327120025161E-2"/>
              <c:y val="0.12188705105739139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7183144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6724204426598"/>
          <c:y val="6.9167124797028606E-2"/>
          <c:w val="0.81732708361301609"/>
          <c:h val="0.63953245848957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'Ext Borr as perc by TRAC pg'!$E$6</c:f>
              <c:strCache>
                <c:ptCount val="1"/>
                <c:pt idx="0">
                  <c:v>External borrowing as a percentage of total income 2015-16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'Borr by TRAC pg'!$A$7:$C$12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'Ext Borr as perc by TRAC pg'!$E$7:$E$12</c:f>
              <c:numCache>
                <c:formatCode>0%</c:formatCode>
                <c:ptCount val="6"/>
                <c:pt idx="0">
                  <c:v>0.2803108413</c:v>
                </c:pt>
                <c:pt idx="1">
                  <c:v>0.45940102199999999</c:v>
                </c:pt>
                <c:pt idx="2">
                  <c:v>0.25042284599999998</c:v>
                </c:pt>
                <c:pt idx="3">
                  <c:v>0.32903672080000002</c:v>
                </c:pt>
                <c:pt idx="4">
                  <c:v>0.38814422529999998</c:v>
                </c:pt>
                <c:pt idx="5">
                  <c:v>0.21647664620000001</c:v>
                </c:pt>
              </c:numCache>
            </c:numRef>
          </c:val>
        </c:ser>
        <c:ser>
          <c:idx val="1"/>
          <c:order val="1"/>
          <c:tx>
            <c:strRef>
              <c:f>'Ext Borr as perc by TRAC pg'!$H$6</c:f>
              <c:strCache>
                <c:ptCount val="1"/>
                <c:pt idx="0">
                  <c:v>External borrowing as a percentage of total income 2018-19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'Borr by TRAC pg'!$A$7:$C$12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'Ext Borr as perc by TRAC pg'!$H$7:$H$12</c:f>
              <c:numCache>
                <c:formatCode>0%</c:formatCode>
                <c:ptCount val="6"/>
                <c:pt idx="0">
                  <c:v>0.30277779259999998</c:v>
                </c:pt>
                <c:pt idx="1">
                  <c:v>0.43478162170000001</c:v>
                </c:pt>
                <c:pt idx="2">
                  <c:v>0.28239244209999997</c:v>
                </c:pt>
                <c:pt idx="3">
                  <c:v>0.33624198189999999</c:v>
                </c:pt>
                <c:pt idx="4">
                  <c:v>0.37836403530000001</c:v>
                </c:pt>
                <c:pt idx="5">
                  <c:v>0.28038462539999998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183536"/>
        <c:axId val="437185888"/>
      </c:barChart>
      <c:catAx>
        <c:axId val="43718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7185888"/>
        <c:crosses val="autoZero"/>
        <c:auto val="1"/>
        <c:lblAlgn val="ctr"/>
        <c:lblOffset val="100"/>
        <c:noMultiLvlLbl val="0"/>
      </c:catAx>
      <c:valAx>
        <c:axId val="43718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 dirty="0">
                    <a:effectLst/>
                  </a:rPr>
                  <a:t>External borrowing as a % of total income </a:t>
                </a:r>
                <a:endParaRPr lang="en-GB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8015305382783547E-2"/>
              <c:y val="0.108100547594765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718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214595224035513E-2"/>
          <c:y val="0.79215218258999698"/>
          <c:w val="0.88199193782286001"/>
          <c:h val="0.10264587447425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6141603099592"/>
          <c:y val="0.12443159060093792"/>
          <c:w val="0.89303858396900404"/>
          <c:h val="0.85821447674490925"/>
        </c:manualLayout>
      </c:layout>
      <c:barChart>
        <c:barDir val="col"/>
        <c:grouping val="clustered"/>
        <c:varyColors val="0"/>
        <c:ser>
          <c:idx val="0"/>
          <c:order val="0"/>
          <c:tx>
            <c:v>2018/19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Pensions!$R$3:$R$134</c:f>
              <c:numCache>
                <c:formatCode>0.0%</c:formatCode>
                <c:ptCount val="1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1.3361382760973392E-3</c:v>
                </c:pt>
                <c:pt idx="6">
                  <c:v>1.5701187943596213E-2</c:v>
                </c:pt>
                <c:pt idx="7">
                  <c:v>3.0188579643824251E-2</c:v>
                </c:pt>
                <c:pt idx="8">
                  <c:v>3.5138466626111128E-2</c:v>
                </c:pt>
                <c:pt idx="9">
                  <c:v>3.5233810587999369E-2</c:v>
                </c:pt>
                <c:pt idx="10">
                  <c:v>3.5821962700351546E-2</c:v>
                </c:pt>
                <c:pt idx="11">
                  <c:v>4.0022074769499844E-2</c:v>
                </c:pt>
                <c:pt idx="12">
                  <c:v>4.1800306431438998E-2</c:v>
                </c:pt>
                <c:pt idx="13">
                  <c:v>4.2973177478249677E-2</c:v>
                </c:pt>
                <c:pt idx="14">
                  <c:v>5.3330662236075986E-2</c:v>
                </c:pt>
                <c:pt idx="15">
                  <c:v>5.5844762283599386E-2</c:v>
                </c:pt>
                <c:pt idx="16">
                  <c:v>5.8534800707978604E-2</c:v>
                </c:pt>
                <c:pt idx="17">
                  <c:v>5.8683886838868389E-2</c:v>
                </c:pt>
                <c:pt idx="18">
                  <c:v>6.0859897105648028E-2</c:v>
                </c:pt>
                <c:pt idx="19">
                  <c:v>6.2022929416074617E-2</c:v>
                </c:pt>
                <c:pt idx="20">
                  <c:v>6.4183995263772456E-2</c:v>
                </c:pt>
                <c:pt idx="21">
                  <c:v>6.4915191581915554E-2</c:v>
                </c:pt>
                <c:pt idx="22">
                  <c:v>6.5803266493084905E-2</c:v>
                </c:pt>
                <c:pt idx="23">
                  <c:v>6.7169842562057588E-2</c:v>
                </c:pt>
                <c:pt idx="24">
                  <c:v>7.4209570374706255E-2</c:v>
                </c:pt>
                <c:pt idx="25">
                  <c:v>7.66100743650905E-2</c:v>
                </c:pt>
                <c:pt idx="26">
                  <c:v>8.1421154488305877E-2</c:v>
                </c:pt>
                <c:pt idx="27">
                  <c:v>9.0792083108968885E-2</c:v>
                </c:pt>
                <c:pt idx="28">
                  <c:v>9.5610112863815433E-2</c:v>
                </c:pt>
                <c:pt idx="29">
                  <c:v>9.7462693413702325E-2</c:v>
                </c:pt>
                <c:pt idx="30">
                  <c:v>9.8414685556208886E-2</c:v>
                </c:pt>
                <c:pt idx="31">
                  <c:v>9.9613082266715294E-2</c:v>
                </c:pt>
                <c:pt idx="32">
                  <c:v>0.10122686542165647</c:v>
                </c:pt>
                <c:pt idx="33">
                  <c:v>0.10174590554937192</c:v>
                </c:pt>
                <c:pt idx="34">
                  <c:v>0.10191569888013273</c:v>
                </c:pt>
                <c:pt idx="35">
                  <c:v>0.10261553742185522</c:v>
                </c:pt>
                <c:pt idx="36">
                  <c:v>0.10445532711245868</c:v>
                </c:pt>
                <c:pt idx="37">
                  <c:v>0.10662563626182293</c:v>
                </c:pt>
                <c:pt idx="38">
                  <c:v>0.10748348235943075</c:v>
                </c:pt>
                <c:pt idx="39">
                  <c:v>0.11215259404842896</c:v>
                </c:pt>
                <c:pt idx="40">
                  <c:v>0.11426207519023204</c:v>
                </c:pt>
                <c:pt idx="41">
                  <c:v>0.116007380049195</c:v>
                </c:pt>
                <c:pt idx="42">
                  <c:v>0.11811189760638786</c:v>
                </c:pt>
                <c:pt idx="43">
                  <c:v>0.11871248589100294</c:v>
                </c:pt>
                <c:pt idx="44">
                  <c:v>0.12053428861026645</c:v>
                </c:pt>
                <c:pt idx="45">
                  <c:v>0.12328743336401049</c:v>
                </c:pt>
                <c:pt idx="46">
                  <c:v>0.12715178763896159</c:v>
                </c:pt>
                <c:pt idx="47">
                  <c:v>0.12909827237085864</c:v>
                </c:pt>
                <c:pt idx="48">
                  <c:v>0.13591711689180988</c:v>
                </c:pt>
                <c:pt idx="49">
                  <c:v>0.13826922045174098</c:v>
                </c:pt>
                <c:pt idx="50">
                  <c:v>0.13855476569411684</c:v>
                </c:pt>
                <c:pt idx="51">
                  <c:v>0.13913601067304357</c:v>
                </c:pt>
                <c:pt idx="52">
                  <c:v>0.14066338011233831</c:v>
                </c:pt>
                <c:pt idx="53">
                  <c:v>0.14240076247302783</c:v>
                </c:pt>
                <c:pt idx="54">
                  <c:v>0.15073852487631062</c:v>
                </c:pt>
                <c:pt idx="55">
                  <c:v>0.15265594579331729</c:v>
                </c:pt>
                <c:pt idx="56">
                  <c:v>0.15705747126436781</c:v>
                </c:pt>
                <c:pt idx="57">
                  <c:v>0.15859894324186125</c:v>
                </c:pt>
                <c:pt idx="58">
                  <c:v>0.16090876712842334</c:v>
                </c:pt>
                <c:pt idx="59">
                  <c:v>0.16155224036714042</c:v>
                </c:pt>
                <c:pt idx="60">
                  <c:v>0.16449506342587233</c:v>
                </c:pt>
                <c:pt idx="61">
                  <c:v>0.16785407315442652</c:v>
                </c:pt>
                <c:pt idx="62">
                  <c:v>0.17781357454849603</c:v>
                </c:pt>
                <c:pt idx="63">
                  <c:v>0.17892309573582246</c:v>
                </c:pt>
                <c:pt idx="64">
                  <c:v>0.17994858611825193</c:v>
                </c:pt>
                <c:pt idx="65">
                  <c:v>0.18860188601886019</c:v>
                </c:pt>
                <c:pt idx="66">
                  <c:v>0.18990020666692614</c:v>
                </c:pt>
                <c:pt idx="67">
                  <c:v>0.19499931046919919</c:v>
                </c:pt>
                <c:pt idx="68">
                  <c:v>0.19556984637370489</c:v>
                </c:pt>
                <c:pt idx="69">
                  <c:v>0.19713975788605892</c:v>
                </c:pt>
                <c:pt idx="70">
                  <c:v>0.19718832891246685</c:v>
                </c:pt>
                <c:pt idx="71">
                  <c:v>0.19894425291818257</c:v>
                </c:pt>
                <c:pt idx="72">
                  <c:v>0.199186866545917</c:v>
                </c:pt>
                <c:pt idx="73">
                  <c:v>0.20167792101493759</c:v>
                </c:pt>
                <c:pt idx="74">
                  <c:v>0.20490790115804811</c:v>
                </c:pt>
                <c:pt idx="75">
                  <c:v>0.20708753922717563</c:v>
                </c:pt>
                <c:pt idx="76">
                  <c:v>0.20771838991516242</c:v>
                </c:pt>
                <c:pt idx="77">
                  <c:v>0.20999524169395695</c:v>
                </c:pt>
                <c:pt idx="78">
                  <c:v>0.2132486971235944</c:v>
                </c:pt>
                <c:pt idx="79">
                  <c:v>0.22653491128621175</c:v>
                </c:pt>
                <c:pt idx="80">
                  <c:v>0.22699445649554109</c:v>
                </c:pt>
                <c:pt idx="81">
                  <c:v>0.22875982433270475</c:v>
                </c:pt>
                <c:pt idx="82">
                  <c:v>0.23357202447163514</c:v>
                </c:pt>
                <c:pt idx="83">
                  <c:v>0.23380615429368645</c:v>
                </c:pt>
                <c:pt idx="84">
                  <c:v>0.23384296553132769</c:v>
                </c:pt>
                <c:pt idx="85">
                  <c:v>0.23727563869459778</c:v>
                </c:pt>
                <c:pt idx="86">
                  <c:v>0.23840634273818487</c:v>
                </c:pt>
                <c:pt idx="87">
                  <c:v>0.2402265282155881</c:v>
                </c:pt>
                <c:pt idx="88">
                  <c:v>0.24926116190967332</c:v>
                </c:pt>
                <c:pt idx="89">
                  <c:v>0.25871788891480357</c:v>
                </c:pt>
                <c:pt idx="90">
                  <c:v>0.25899514820168595</c:v>
                </c:pt>
                <c:pt idx="91">
                  <c:v>0.26295609094058303</c:v>
                </c:pt>
                <c:pt idx="92">
                  <c:v>0.27328977874022009</c:v>
                </c:pt>
                <c:pt idx="93">
                  <c:v>0.27891512613133063</c:v>
                </c:pt>
                <c:pt idx="94">
                  <c:v>0.28650279964519348</c:v>
                </c:pt>
                <c:pt idx="95">
                  <c:v>0.29075235701291546</c:v>
                </c:pt>
                <c:pt idx="96">
                  <c:v>0.29913180741910023</c:v>
                </c:pt>
                <c:pt idx="97">
                  <c:v>0.29976371863446943</c:v>
                </c:pt>
                <c:pt idx="98">
                  <c:v>0.31181745682990741</c:v>
                </c:pt>
                <c:pt idx="99">
                  <c:v>0.31225935459167392</c:v>
                </c:pt>
                <c:pt idx="100">
                  <c:v>0.31529382189638461</c:v>
                </c:pt>
                <c:pt idx="101">
                  <c:v>0.3167061261619466</c:v>
                </c:pt>
                <c:pt idx="102">
                  <c:v>0.34407673831334812</c:v>
                </c:pt>
                <c:pt idx="103">
                  <c:v>0.35178635421698012</c:v>
                </c:pt>
                <c:pt idx="104">
                  <c:v>0.35182432960953447</c:v>
                </c:pt>
                <c:pt idx="105">
                  <c:v>0.36780807213396305</c:v>
                </c:pt>
                <c:pt idx="106">
                  <c:v>0.38463334622053963</c:v>
                </c:pt>
                <c:pt idx="107">
                  <c:v>0.38487399451891507</c:v>
                </c:pt>
                <c:pt idx="108">
                  <c:v>0.38785985031515424</c:v>
                </c:pt>
                <c:pt idx="109">
                  <c:v>0.3977623138296581</c:v>
                </c:pt>
                <c:pt idx="110">
                  <c:v>0.39920109830485317</c:v>
                </c:pt>
                <c:pt idx="111">
                  <c:v>0.41364007302524758</c:v>
                </c:pt>
                <c:pt idx="112">
                  <c:v>0.41368078175895767</c:v>
                </c:pt>
                <c:pt idx="113">
                  <c:v>0.42659229938826915</c:v>
                </c:pt>
                <c:pt idx="114">
                  <c:v>0.43559715912058072</c:v>
                </c:pt>
                <c:pt idx="115">
                  <c:v>0.45480016481252578</c:v>
                </c:pt>
                <c:pt idx="116">
                  <c:v>0.46238381948909801</c:v>
                </c:pt>
                <c:pt idx="117">
                  <c:v>0.47121388990571778</c:v>
                </c:pt>
                <c:pt idx="118">
                  <c:v>0.48394058014654223</c:v>
                </c:pt>
                <c:pt idx="119">
                  <c:v>0.49597204609110568</c:v>
                </c:pt>
                <c:pt idx="120">
                  <c:v>0.49634308705622909</c:v>
                </c:pt>
                <c:pt idx="121">
                  <c:v>0.50390121638652485</c:v>
                </c:pt>
                <c:pt idx="122">
                  <c:v>0.52730894967397157</c:v>
                </c:pt>
                <c:pt idx="123">
                  <c:v>0.5324498192812166</c:v>
                </c:pt>
                <c:pt idx="124">
                  <c:v>0.53666524939248417</c:v>
                </c:pt>
                <c:pt idx="125">
                  <c:v>0.53911252639230212</c:v>
                </c:pt>
                <c:pt idx="126">
                  <c:v>0.57956404474510326</c:v>
                </c:pt>
                <c:pt idx="127">
                  <c:v>0.59465956581234514</c:v>
                </c:pt>
                <c:pt idx="128">
                  <c:v>0.60579363290034283</c:v>
                </c:pt>
                <c:pt idx="129">
                  <c:v>0.6073983840128292</c:v>
                </c:pt>
                <c:pt idx="130">
                  <c:v>0.61790329760399076</c:v>
                </c:pt>
                <c:pt idx="131">
                  <c:v>0.62829921083759499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186280"/>
        <c:axId val="437366192"/>
        <c:extLst/>
      </c:barChart>
      <c:lineChart>
        <c:grouping val="standard"/>
        <c:varyColors val="0"/>
        <c:ser>
          <c:idx val="1"/>
          <c:order val="1"/>
          <c:tx>
            <c:v>Sector average</c:v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Pensions!$S$3:$S$134</c:f>
              <c:numCache>
                <c:formatCode>0.0%</c:formatCode>
                <c:ptCount val="132"/>
                <c:pt idx="0">
                  <c:v>0.15853185521301602</c:v>
                </c:pt>
                <c:pt idx="1">
                  <c:v>0.15853185521301602</c:v>
                </c:pt>
                <c:pt idx="2">
                  <c:v>0.15853185521301602</c:v>
                </c:pt>
                <c:pt idx="3">
                  <c:v>0.15853185521301602</c:v>
                </c:pt>
                <c:pt idx="4">
                  <c:v>0.15853185521301602</c:v>
                </c:pt>
                <c:pt idx="5">
                  <c:v>0.15853185521301602</c:v>
                </c:pt>
                <c:pt idx="6">
                  <c:v>0.15853185521301602</c:v>
                </c:pt>
                <c:pt idx="7">
                  <c:v>0.15853185521301602</c:v>
                </c:pt>
                <c:pt idx="8">
                  <c:v>0.15853185521301602</c:v>
                </c:pt>
                <c:pt idx="9">
                  <c:v>0.15853185521301602</c:v>
                </c:pt>
                <c:pt idx="10">
                  <c:v>0.15853185521301602</c:v>
                </c:pt>
                <c:pt idx="11">
                  <c:v>0.15853185521301602</c:v>
                </c:pt>
                <c:pt idx="12">
                  <c:v>0.15853185521301602</c:v>
                </c:pt>
                <c:pt idx="13">
                  <c:v>0.15853185521301602</c:v>
                </c:pt>
                <c:pt idx="14">
                  <c:v>0.15853185521301602</c:v>
                </c:pt>
                <c:pt idx="15">
                  <c:v>0.15853185521301602</c:v>
                </c:pt>
                <c:pt idx="16">
                  <c:v>0.15853185521301602</c:v>
                </c:pt>
                <c:pt idx="17">
                  <c:v>0.15853185521301602</c:v>
                </c:pt>
                <c:pt idx="18">
                  <c:v>0.15853185521301602</c:v>
                </c:pt>
                <c:pt idx="19">
                  <c:v>0.15853185521301602</c:v>
                </c:pt>
                <c:pt idx="20">
                  <c:v>0.15853185521301602</c:v>
                </c:pt>
                <c:pt idx="21">
                  <c:v>0.15853185521301602</c:v>
                </c:pt>
                <c:pt idx="22">
                  <c:v>0.15853185521301602</c:v>
                </c:pt>
                <c:pt idx="23">
                  <c:v>0.15853185521301602</c:v>
                </c:pt>
                <c:pt idx="24">
                  <c:v>0.15853185521301602</c:v>
                </c:pt>
                <c:pt idx="25">
                  <c:v>0.15853185521301602</c:v>
                </c:pt>
                <c:pt idx="26">
                  <c:v>0.15853185521301602</c:v>
                </c:pt>
                <c:pt idx="27">
                  <c:v>0.15853185521301602</c:v>
                </c:pt>
                <c:pt idx="28">
                  <c:v>0.15853185521301602</c:v>
                </c:pt>
                <c:pt idx="29">
                  <c:v>0.15853185521301602</c:v>
                </c:pt>
                <c:pt idx="30">
                  <c:v>0.15853185521301602</c:v>
                </c:pt>
                <c:pt idx="31">
                  <c:v>0.15853185521301602</c:v>
                </c:pt>
                <c:pt idx="32">
                  <c:v>0.15853185521301602</c:v>
                </c:pt>
                <c:pt idx="33">
                  <c:v>0.15853185521301602</c:v>
                </c:pt>
                <c:pt idx="34">
                  <c:v>0.15853185521301602</c:v>
                </c:pt>
                <c:pt idx="35">
                  <c:v>0.15853185521301602</c:v>
                </c:pt>
                <c:pt idx="36">
                  <c:v>0.15853185521301602</c:v>
                </c:pt>
                <c:pt idx="37">
                  <c:v>0.15853185521301602</c:v>
                </c:pt>
                <c:pt idx="38">
                  <c:v>0.15853185521301602</c:v>
                </c:pt>
                <c:pt idx="39">
                  <c:v>0.15853185521301602</c:v>
                </c:pt>
                <c:pt idx="40">
                  <c:v>0.15853185521301602</c:v>
                </c:pt>
                <c:pt idx="41">
                  <c:v>0.15853185521301602</c:v>
                </c:pt>
                <c:pt idx="42">
                  <c:v>0.15853185521301602</c:v>
                </c:pt>
                <c:pt idx="43">
                  <c:v>0.15853185521301602</c:v>
                </c:pt>
                <c:pt idx="44">
                  <c:v>0.15853185521301602</c:v>
                </c:pt>
                <c:pt idx="45">
                  <c:v>0.15853185521301602</c:v>
                </c:pt>
                <c:pt idx="46">
                  <c:v>0.15853185521301602</c:v>
                </c:pt>
                <c:pt idx="47">
                  <c:v>0.15853185521301602</c:v>
                </c:pt>
                <c:pt idx="48">
                  <c:v>0.15853185521301602</c:v>
                </c:pt>
                <c:pt idx="49">
                  <c:v>0.15853185521301602</c:v>
                </c:pt>
                <c:pt idx="50">
                  <c:v>0.15853185521301602</c:v>
                </c:pt>
                <c:pt idx="51">
                  <c:v>0.15853185521301602</c:v>
                </c:pt>
                <c:pt idx="52">
                  <c:v>0.15853185521301602</c:v>
                </c:pt>
                <c:pt idx="53">
                  <c:v>0.15853185521301602</c:v>
                </c:pt>
                <c:pt idx="54">
                  <c:v>0.15853185521301602</c:v>
                </c:pt>
                <c:pt idx="55">
                  <c:v>0.15853185521301602</c:v>
                </c:pt>
                <c:pt idx="56">
                  <c:v>0.15853185521301602</c:v>
                </c:pt>
                <c:pt idx="57">
                  <c:v>0.15853185521301602</c:v>
                </c:pt>
                <c:pt idx="58">
                  <c:v>0.15853185521301602</c:v>
                </c:pt>
                <c:pt idx="59">
                  <c:v>0.15853185521301602</c:v>
                </c:pt>
                <c:pt idx="60">
                  <c:v>0.15853185521301602</c:v>
                </c:pt>
                <c:pt idx="61">
                  <c:v>0.15853185521301602</c:v>
                </c:pt>
                <c:pt idx="62">
                  <c:v>0.15853185521301602</c:v>
                </c:pt>
                <c:pt idx="63">
                  <c:v>0.15853185521301602</c:v>
                </c:pt>
                <c:pt idx="64">
                  <c:v>0.15853185521301602</c:v>
                </c:pt>
                <c:pt idx="65">
                  <c:v>0.15853185521301602</c:v>
                </c:pt>
                <c:pt idx="66">
                  <c:v>0.15853185521301602</c:v>
                </c:pt>
                <c:pt idx="67">
                  <c:v>0.15853185521301602</c:v>
                </c:pt>
                <c:pt idx="68">
                  <c:v>0.15853185521301602</c:v>
                </c:pt>
                <c:pt idx="69">
                  <c:v>0.15853185521301602</c:v>
                </c:pt>
                <c:pt idx="70">
                  <c:v>0.15853185521301602</c:v>
                </c:pt>
                <c:pt idx="71">
                  <c:v>0.15853185521301602</c:v>
                </c:pt>
                <c:pt idx="72">
                  <c:v>0.15853185521301602</c:v>
                </c:pt>
                <c:pt idx="73">
                  <c:v>0.15853185521301602</c:v>
                </c:pt>
                <c:pt idx="74">
                  <c:v>0.15853185521301602</c:v>
                </c:pt>
                <c:pt idx="75">
                  <c:v>0.15853185521301602</c:v>
                </c:pt>
                <c:pt idx="76">
                  <c:v>0.15853185521301602</c:v>
                </c:pt>
                <c:pt idx="77">
                  <c:v>0.15853185521301602</c:v>
                </c:pt>
                <c:pt idx="78">
                  <c:v>0.15853185521301602</c:v>
                </c:pt>
                <c:pt idx="79">
                  <c:v>0.15853185521301602</c:v>
                </c:pt>
                <c:pt idx="80">
                  <c:v>0.15853185521301602</c:v>
                </c:pt>
                <c:pt idx="81">
                  <c:v>0.15853185521301602</c:v>
                </c:pt>
                <c:pt idx="82">
                  <c:v>0.15853185521301602</c:v>
                </c:pt>
                <c:pt idx="83">
                  <c:v>0.15853185521301602</c:v>
                </c:pt>
                <c:pt idx="84">
                  <c:v>0.15853185521301602</c:v>
                </c:pt>
                <c:pt idx="85">
                  <c:v>0.15853185521301602</c:v>
                </c:pt>
                <c:pt idx="86">
                  <c:v>0.15853185521301602</c:v>
                </c:pt>
                <c:pt idx="87">
                  <c:v>0.15853185521301602</c:v>
                </c:pt>
                <c:pt idx="88">
                  <c:v>0.15853185521301602</c:v>
                </c:pt>
                <c:pt idx="89">
                  <c:v>0.15853185521301602</c:v>
                </c:pt>
                <c:pt idx="90">
                  <c:v>0.15853185521301602</c:v>
                </c:pt>
                <c:pt idx="91">
                  <c:v>0.15853185521301602</c:v>
                </c:pt>
                <c:pt idx="92">
                  <c:v>0.15853185521301602</c:v>
                </c:pt>
                <c:pt idx="93">
                  <c:v>0.15853185521301602</c:v>
                </c:pt>
                <c:pt idx="94">
                  <c:v>0.15853185521301602</c:v>
                </c:pt>
                <c:pt idx="95">
                  <c:v>0.15853185521301602</c:v>
                </c:pt>
                <c:pt idx="96">
                  <c:v>0.15853185521301602</c:v>
                </c:pt>
                <c:pt idx="97">
                  <c:v>0.15853185521301602</c:v>
                </c:pt>
                <c:pt idx="98">
                  <c:v>0.15853185521301602</c:v>
                </c:pt>
                <c:pt idx="99">
                  <c:v>0.15853185521301602</c:v>
                </c:pt>
                <c:pt idx="100">
                  <c:v>0.15853185521301602</c:v>
                </c:pt>
                <c:pt idx="101">
                  <c:v>0.15853185521301602</c:v>
                </c:pt>
                <c:pt idx="102">
                  <c:v>0.15853185521301602</c:v>
                </c:pt>
                <c:pt idx="103">
                  <c:v>0.15853185521301602</c:v>
                </c:pt>
                <c:pt idx="104">
                  <c:v>0.15853185521301602</c:v>
                </c:pt>
                <c:pt idx="105">
                  <c:v>0.15853185521301602</c:v>
                </c:pt>
                <c:pt idx="106">
                  <c:v>0.15853185521301602</c:v>
                </c:pt>
                <c:pt idx="107">
                  <c:v>0.15853185521301602</c:v>
                </c:pt>
                <c:pt idx="108">
                  <c:v>0.15853185521301602</c:v>
                </c:pt>
                <c:pt idx="109">
                  <c:v>0.15853185521301602</c:v>
                </c:pt>
                <c:pt idx="110">
                  <c:v>0.15853185521301602</c:v>
                </c:pt>
                <c:pt idx="111">
                  <c:v>0.15853185521301602</c:v>
                </c:pt>
                <c:pt idx="112">
                  <c:v>0.15853185521301602</c:v>
                </c:pt>
                <c:pt idx="113">
                  <c:v>0.15853185521301602</c:v>
                </c:pt>
                <c:pt idx="114">
                  <c:v>0.15853185521301602</c:v>
                </c:pt>
                <c:pt idx="115">
                  <c:v>0.15853185521301602</c:v>
                </c:pt>
                <c:pt idx="116">
                  <c:v>0.15853185521301602</c:v>
                </c:pt>
                <c:pt idx="117">
                  <c:v>0.15853185521301602</c:v>
                </c:pt>
                <c:pt idx="118">
                  <c:v>0.15853185521301602</c:v>
                </c:pt>
                <c:pt idx="119">
                  <c:v>0.15853185521301602</c:v>
                </c:pt>
                <c:pt idx="120">
                  <c:v>0.15853185521301602</c:v>
                </c:pt>
                <c:pt idx="121">
                  <c:v>0.15853185521301602</c:v>
                </c:pt>
                <c:pt idx="122">
                  <c:v>0.15853185521301602</c:v>
                </c:pt>
                <c:pt idx="123">
                  <c:v>0.15853185521301602</c:v>
                </c:pt>
                <c:pt idx="124">
                  <c:v>0.15853185521301602</c:v>
                </c:pt>
                <c:pt idx="125">
                  <c:v>0.15853185521301602</c:v>
                </c:pt>
                <c:pt idx="126">
                  <c:v>0.15853185521301602</c:v>
                </c:pt>
                <c:pt idx="127">
                  <c:v>0.15853185521301602</c:v>
                </c:pt>
                <c:pt idx="128">
                  <c:v>0.15853185521301602</c:v>
                </c:pt>
                <c:pt idx="129">
                  <c:v>0.15853185521301602</c:v>
                </c:pt>
                <c:pt idx="130">
                  <c:v>0.15853185521301602</c:v>
                </c:pt>
                <c:pt idx="131">
                  <c:v>0.15853185521301602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186280"/>
        <c:axId val="437366192"/>
      </c:lineChart>
      <c:catAx>
        <c:axId val="437186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7366192"/>
        <c:crosses val="autoZero"/>
        <c:auto val="1"/>
        <c:lblAlgn val="ctr"/>
        <c:lblOffset val="100"/>
        <c:noMultiLvlLbl val="0"/>
      </c:catAx>
      <c:valAx>
        <c:axId val="43736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Pension provision as percentage of total net assets (</a:t>
                </a:r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inc</a:t>
                </a:r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pension provision)</a:t>
                </a:r>
              </a:p>
            </c:rich>
          </c:tx>
          <c:layout>
            <c:manualLayout>
              <c:xMode val="edge"/>
              <c:yMode val="edge"/>
              <c:x val="2.4313394648463188E-3"/>
              <c:y val="0.15033329824316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186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2017944548184"/>
          <c:y val="6.6960793414388778E-2"/>
          <c:w val="0.81143352927757373"/>
          <c:h val="0.65969526220350738"/>
        </c:manualLayout>
      </c:layout>
      <c:lineChart>
        <c:grouping val="standard"/>
        <c:varyColors val="0"/>
        <c:ser>
          <c:idx val="1"/>
          <c:order val="0"/>
          <c:tx>
            <c:strRef>
              <c:f>'Sector charts'!$D$38:$L$38</c:f>
              <c:strCache>
                <c:ptCount val="9"/>
                <c:pt idx="0">
                  <c:v>Cash flow  from operating activities as % of total income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'Sector charts'!$D$4:$L$4</c:f>
              <c:strCache>
                <c:ptCount val="9"/>
                <c:pt idx="0">
                  <c:v>2011-12 actual</c:v>
                </c:pt>
                <c:pt idx="1">
                  <c:v>2012-13 actal</c:v>
                </c:pt>
                <c:pt idx="2">
                  <c:v>2013-14 actual</c:v>
                </c:pt>
                <c:pt idx="3">
                  <c:v>2014-15 actual</c:v>
                </c:pt>
                <c:pt idx="4">
                  <c:v>2014-15 restated</c:v>
                </c:pt>
                <c:pt idx="5">
                  <c:v>2015-16 forecast</c:v>
                </c:pt>
                <c:pt idx="6">
                  <c:v>2016-17 forecast</c:v>
                </c:pt>
                <c:pt idx="7">
                  <c:v>2017-18 forecast</c:v>
                </c:pt>
                <c:pt idx="8">
                  <c:v>2018-19 forecast</c:v>
                </c:pt>
              </c:strCache>
              <c:extLst/>
            </c:strRef>
          </c:cat>
          <c:val>
            <c:numRef>
              <c:f>'Sector charts'!$Z$43:$AI$43</c:f>
              <c:numCache>
                <c:formatCode>_-* #,##0.0_-;\-* #,##0.0_-;_-* "-"??_-;_-@_-</c:formatCode>
                <c:ptCount val="9"/>
                <c:pt idx="0">
                  <c:v>5.3142063661383183</c:v>
                </c:pt>
                <c:pt idx="1">
                  <c:v>5.8193071909738787</c:v>
                </c:pt>
                <c:pt idx="2">
                  <c:v>5.8230853265070239</c:v>
                </c:pt>
                <c:pt idx="3">
                  <c:v>6.6090571522215189</c:v>
                </c:pt>
                <c:pt idx="4">
                  <c:v>6.8044767479514574</c:v>
                </c:pt>
                <c:pt idx="5">
                  <c:v>7.1948488545944738</c:v>
                </c:pt>
                <c:pt idx="6">
                  <c:v>6.074414762919865</c:v>
                </c:pt>
                <c:pt idx="7">
                  <c:v>6.8828344867882487</c:v>
                </c:pt>
                <c:pt idx="8">
                  <c:v>5.8836315574821914</c:v>
                </c:pt>
              </c:numCache>
              <c:extLst/>
            </c:numRef>
          </c:val>
          <c:smooth val="0"/>
        </c:ser>
        <c:ser>
          <c:idx val="0"/>
          <c:order val="1"/>
          <c:tx>
            <c:strRef>
              <c:f>'Sector charts'!$D$2:$L$2</c:f>
              <c:strCache>
                <c:ptCount val="9"/>
                <c:pt idx="0">
                  <c:v>Surplus* as % of total income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'Sector charts'!$D$4:$L$4</c:f>
              <c:strCache>
                <c:ptCount val="9"/>
                <c:pt idx="0">
                  <c:v>2011-12 actual</c:v>
                </c:pt>
                <c:pt idx="1">
                  <c:v>2012-13 actal</c:v>
                </c:pt>
                <c:pt idx="2">
                  <c:v>2013-14 actual</c:v>
                </c:pt>
                <c:pt idx="3">
                  <c:v>2014-15 actual</c:v>
                </c:pt>
                <c:pt idx="4">
                  <c:v>2014-15 restated</c:v>
                </c:pt>
                <c:pt idx="5">
                  <c:v>2015-16 forecast</c:v>
                </c:pt>
                <c:pt idx="6">
                  <c:v>2016-17 forecast</c:v>
                </c:pt>
                <c:pt idx="7">
                  <c:v>2017-18 forecast</c:v>
                </c:pt>
                <c:pt idx="8">
                  <c:v>2018-19 forecast</c:v>
                </c:pt>
              </c:strCache>
              <c:extLst/>
            </c:strRef>
          </c:cat>
          <c:val>
            <c:numRef>
              <c:f>'Sector charts'!$Z$7:$AI$7</c:f>
              <c:numCache>
                <c:formatCode>_-* #,##0.0_-;\-* #,##0.0_-;_-* "-"??_-;_-@_-</c:formatCode>
                <c:ptCount val="9"/>
                <c:pt idx="0">
                  <c:v>4.1803804854490414</c:v>
                </c:pt>
                <c:pt idx="1">
                  <c:v>4.4879479181630764</c:v>
                </c:pt>
                <c:pt idx="2">
                  <c:v>4.3751843606414216</c:v>
                </c:pt>
                <c:pt idx="3">
                  <c:v>4.6651556967713326</c:v>
                </c:pt>
                <c:pt idx="4">
                  <c:v>5.7800725097676944</c:v>
                </c:pt>
                <c:pt idx="5">
                  <c:v>5.1971077154049095</c:v>
                </c:pt>
                <c:pt idx="6">
                  <c:v>5.275174405137216</c:v>
                </c:pt>
                <c:pt idx="7">
                  <c:v>4.6732537808966006</c:v>
                </c:pt>
                <c:pt idx="8">
                  <c:v>3.8427287286368155</c:v>
                </c:pt>
              </c:numCache>
              <c:extLst/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7364232"/>
        <c:axId val="437367760"/>
      </c:lineChart>
      <c:catAx>
        <c:axId val="43736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367760"/>
        <c:crosses val="autoZero"/>
        <c:auto val="1"/>
        <c:lblAlgn val="ctr"/>
        <c:lblOffset val="100"/>
        <c:noMultiLvlLbl val="0"/>
      </c:catAx>
      <c:valAx>
        <c:axId val="4373677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Standard deviation (percentage points)</a:t>
                </a:r>
              </a:p>
            </c:rich>
          </c:tx>
          <c:layout>
            <c:manualLayout>
              <c:xMode val="edge"/>
              <c:yMode val="edge"/>
              <c:x val="2.4412586499909482E-2"/>
              <c:y val="0.1951127824632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crossAx val="43736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97410931932588"/>
          <c:y val="0.84022867504776744"/>
          <c:w val="0.74410218321491273"/>
          <c:h val="0.108251489815705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2017944548184"/>
          <c:y val="6.886501532748901E-2"/>
          <c:w val="0.82431278412135534"/>
          <c:h val="0.65820308010184969"/>
        </c:manualLayout>
      </c:layout>
      <c:lineChart>
        <c:grouping val="standard"/>
        <c:varyColors val="0"/>
        <c:ser>
          <c:idx val="2"/>
          <c:order val="0"/>
          <c:tx>
            <c:strRef>
              <c:f>'Liq%'!$Y$1:$AI$1</c:f>
              <c:strCache>
                <c:ptCount val="11"/>
                <c:pt idx="0">
                  <c:v>Net liquidity as % of total income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0093950818093151E-2"/>
                  <c:y val="4.29331959471055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94036012106236E-2"/>
                  <c:y val="6.4399793920659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786769424031499E-2"/>
                  <c:y val="6.43997939206586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5786769424031499E-2"/>
                  <c:y val="8.58663918942118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'Sector charts'!$D$4:$L$4</c:f>
              <c:strCache>
                <c:ptCount val="9"/>
                <c:pt idx="0">
                  <c:v>2011-12 actual</c:v>
                </c:pt>
                <c:pt idx="1">
                  <c:v>2012-13 actal</c:v>
                </c:pt>
                <c:pt idx="2">
                  <c:v>2013-14 actual</c:v>
                </c:pt>
                <c:pt idx="3">
                  <c:v>2014-15 actual</c:v>
                </c:pt>
                <c:pt idx="4">
                  <c:v>2014-15 restated</c:v>
                </c:pt>
                <c:pt idx="5">
                  <c:v>2015-16 forecast</c:v>
                </c:pt>
                <c:pt idx="6">
                  <c:v>2016-17 forecast</c:v>
                </c:pt>
                <c:pt idx="7">
                  <c:v>2017-18 forecast</c:v>
                </c:pt>
                <c:pt idx="8">
                  <c:v>2018-19 forecast</c:v>
                </c:pt>
              </c:strCache>
            </c:strRef>
          </c:cat>
          <c:val>
            <c:numRef>
              <c:f>'Sector charts'!$Z$79:$AH$79</c:f>
              <c:numCache>
                <c:formatCode>_-* #,##0.0_-;\-* #,##0.0_-;_-* "-"??_-;_-@_-</c:formatCode>
                <c:ptCount val="9"/>
                <c:pt idx="0">
                  <c:v>16.142553078860072</c:v>
                </c:pt>
                <c:pt idx="1">
                  <c:v>16.759217795733164</c:v>
                </c:pt>
                <c:pt idx="2">
                  <c:v>17.570071356125652</c:v>
                </c:pt>
                <c:pt idx="3">
                  <c:v>17.31241815437345</c:v>
                </c:pt>
                <c:pt idx="4">
                  <c:v>18.918682104794122</c:v>
                </c:pt>
                <c:pt idx="5">
                  <c:v>22.330300730582465</c:v>
                </c:pt>
                <c:pt idx="6">
                  <c:v>23.613958290652974</c:v>
                </c:pt>
                <c:pt idx="7">
                  <c:v>25.388833891909769</c:v>
                </c:pt>
                <c:pt idx="8">
                  <c:v>19.887604025152964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'Sector charts'!$D$144:$L$144</c:f>
              <c:strCache>
                <c:ptCount val="9"/>
                <c:pt idx="0">
                  <c:v>Reserves inc. pension provision as % of total income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7940360121062318E-2"/>
                  <c:y val="-4.293319594710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86769424031499E-2"/>
                  <c:y val="-4.293319594710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94036012106236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093950818093151E-2"/>
                  <c:y val="-2.1466597973553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'Sector charts'!$D$4:$L$4</c:f>
              <c:strCache>
                <c:ptCount val="9"/>
                <c:pt idx="0">
                  <c:v>2011-12 actual</c:v>
                </c:pt>
                <c:pt idx="1">
                  <c:v>2012-13 actal</c:v>
                </c:pt>
                <c:pt idx="2">
                  <c:v>2013-14 actual</c:v>
                </c:pt>
                <c:pt idx="3">
                  <c:v>2014-15 actual</c:v>
                </c:pt>
                <c:pt idx="4">
                  <c:v>2014-15 restated</c:v>
                </c:pt>
                <c:pt idx="5">
                  <c:v>2015-16 forecast</c:v>
                </c:pt>
                <c:pt idx="6">
                  <c:v>2016-17 forecast</c:v>
                </c:pt>
                <c:pt idx="7">
                  <c:v>2017-18 forecast</c:v>
                </c:pt>
                <c:pt idx="8">
                  <c:v>2018-19 forecast</c:v>
                </c:pt>
              </c:strCache>
            </c:strRef>
          </c:cat>
          <c:val>
            <c:numRef>
              <c:f>'Sector charts'!$Z$149:$AH$149</c:f>
              <c:numCache>
                <c:formatCode>_-* #,##0.0_-;\-* #,##0.0_-;_-* "-"??_-;_-@_-</c:formatCode>
                <c:ptCount val="9"/>
                <c:pt idx="0">
                  <c:v>32.83007195616365</c:v>
                </c:pt>
                <c:pt idx="1">
                  <c:v>33.12579798122718</c:v>
                </c:pt>
                <c:pt idx="2">
                  <c:v>33.991170105350747</c:v>
                </c:pt>
                <c:pt idx="3">
                  <c:v>34.04252806000931</c:v>
                </c:pt>
                <c:pt idx="4">
                  <c:v>58.097000041147673</c:v>
                </c:pt>
                <c:pt idx="5">
                  <c:v>54.111045073681495</c:v>
                </c:pt>
                <c:pt idx="6">
                  <c:v>54.339174773261803</c:v>
                </c:pt>
                <c:pt idx="7">
                  <c:v>59.162617766732204</c:v>
                </c:pt>
                <c:pt idx="8">
                  <c:v>59.368088165005837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'Sector charts'!$D$109:$L$109</c:f>
              <c:strCache>
                <c:ptCount val="9"/>
                <c:pt idx="0">
                  <c:v>External borrowings as % of total income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5786769424031499E-2"/>
                  <c:y val="-4.29331959471070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093950818093151E-2"/>
                  <c:y val="-6.4399793920659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093866031057869E-2"/>
                  <c:y val="-1.0733298986776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812227240107378E-2"/>
                      <c:h val="4.6389318220848359E-2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layout>
                <c:manualLayout>
                  <c:x val="-7.0093950818093151E-2"/>
                  <c:y val="-7.8709949972302894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09395081809322E-2"/>
                  <c:y val="-4.29331959471070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7940360121062318E-2"/>
                  <c:y val="-4.293319594710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5786769424031499E-2"/>
                  <c:y val="-6.4399793920659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'Sector charts'!$D$4:$L$4</c:f>
              <c:strCache>
                <c:ptCount val="9"/>
                <c:pt idx="0">
                  <c:v>2011-12 actual</c:v>
                </c:pt>
                <c:pt idx="1">
                  <c:v>2012-13 actal</c:v>
                </c:pt>
                <c:pt idx="2">
                  <c:v>2013-14 actual</c:v>
                </c:pt>
                <c:pt idx="3">
                  <c:v>2014-15 actual</c:v>
                </c:pt>
                <c:pt idx="4">
                  <c:v>2014-15 restated</c:v>
                </c:pt>
                <c:pt idx="5">
                  <c:v>2015-16 forecast</c:v>
                </c:pt>
                <c:pt idx="6">
                  <c:v>2016-17 forecast</c:v>
                </c:pt>
                <c:pt idx="7">
                  <c:v>2017-18 forecast</c:v>
                </c:pt>
                <c:pt idx="8">
                  <c:v>2018-19 forecast</c:v>
                </c:pt>
              </c:strCache>
            </c:strRef>
          </c:cat>
          <c:val>
            <c:numRef>
              <c:f>'Sector charts'!$Z$114:$AH$114</c:f>
              <c:numCache>
                <c:formatCode>_-* #,##0.0_-;\-* #,##0.0_-;_-* "-"??_-;_-@_-</c:formatCode>
                <c:ptCount val="9"/>
                <c:pt idx="0">
                  <c:v>18.363771095224042</c:v>
                </c:pt>
                <c:pt idx="1">
                  <c:v>18.537797228464218</c:v>
                </c:pt>
                <c:pt idx="2">
                  <c:v>19.072982908417824</c:v>
                </c:pt>
                <c:pt idx="3">
                  <c:v>23.496013524377787</c:v>
                </c:pt>
                <c:pt idx="4">
                  <c:v>24.655897862041314</c:v>
                </c:pt>
                <c:pt idx="5">
                  <c:v>27.610714722079905</c:v>
                </c:pt>
                <c:pt idx="6">
                  <c:v>28.138494384085273</c:v>
                </c:pt>
                <c:pt idx="7">
                  <c:v>27.471410210352836</c:v>
                </c:pt>
                <c:pt idx="8">
                  <c:v>26.446088187935867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7366584"/>
        <c:axId val="437368152"/>
      </c:lineChart>
      <c:catAx>
        <c:axId val="43736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368152"/>
        <c:crosses val="autoZero"/>
        <c:auto val="1"/>
        <c:lblAlgn val="ctr"/>
        <c:lblOffset val="100"/>
        <c:noMultiLvlLbl val="0"/>
      </c:catAx>
      <c:valAx>
        <c:axId val="4373681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Standard deviation (percentage points)</a:t>
                </a:r>
              </a:p>
            </c:rich>
          </c:tx>
          <c:layout>
            <c:manualLayout>
              <c:xMode val="edge"/>
              <c:yMode val="edge"/>
              <c:x val="7.1838359282688129E-3"/>
              <c:y val="0.197259442260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crossAx val="43736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25141323030465"/>
          <c:y val="0.83064612093503765"/>
          <c:w val="0.75211153632751404"/>
          <c:h val="0.128567342915211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Discretionary reserves (inc. FRS17) </c:v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val>
            <c:numRef>
              <c:f>Reserves!$F$9:$F$138</c:f>
              <c:numCache>
                <c:formatCode>0.0%</c:formatCode>
                <c:ptCount val="130"/>
                <c:pt idx="0">
                  <c:v>-0.31964343282127405</c:v>
                </c:pt>
                <c:pt idx="1">
                  <c:v>-0.22554810034616865</c:v>
                </c:pt>
                <c:pt idx="2">
                  <c:v>-0.1573111174949727</c:v>
                </c:pt>
                <c:pt idx="3">
                  <c:v>-3.661396221358703E-2</c:v>
                </c:pt>
                <c:pt idx="4">
                  <c:v>-2.3950325251330572E-2</c:v>
                </c:pt>
                <c:pt idx="5">
                  <c:v>0</c:v>
                </c:pt>
                <c:pt idx="6">
                  <c:v>2.8369767180855706E-2</c:v>
                </c:pt>
                <c:pt idx="7">
                  <c:v>3.0450608338107917E-2</c:v>
                </c:pt>
                <c:pt idx="8">
                  <c:v>3.3161227327869337E-2</c:v>
                </c:pt>
                <c:pt idx="9">
                  <c:v>3.6000637179419107E-2</c:v>
                </c:pt>
                <c:pt idx="10">
                  <c:v>4.5071807478328375E-2</c:v>
                </c:pt>
                <c:pt idx="11">
                  <c:v>5.0653664352936167E-2</c:v>
                </c:pt>
                <c:pt idx="12">
                  <c:v>5.7796802067418378E-2</c:v>
                </c:pt>
                <c:pt idx="13">
                  <c:v>5.984218939539946E-2</c:v>
                </c:pt>
                <c:pt idx="14">
                  <c:v>7.749566408372599E-2</c:v>
                </c:pt>
                <c:pt idx="15">
                  <c:v>7.8246450409368853E-2</c:v>
                </c:pt>
                <c:pt idx="16">
                  <c:v>9.0302715302715303E-2</c:v>
                </c:pt>
                <c:pt idx="17">
                  <c:v>0.13410965260211641</c:v>
                </c:pt>
                <c:pt idx="18">
                  <c:v>0.14432945915123868</c:v>
                </c:pt>
                <c:pt idx="19">
                  <c:v>0.14788541069218461</c:v>
                </c:pt>
                <c:pt idx="20">
                  <c:v>0.14943541724042964</c:v>
                </c:pt>
                <c:pt idx="21">
                  <c:v>0.15586431731739503</c:v>
                </c:pt>
                <c:pt idx="22">
                  <c:v>0.16240770650669129</c:v>
                </c:pt>
                <c:pt idx="23">
                  <c:v>0.16365486872715188</c:v>
                </c:pt>
                <c:pt idx="24">
                  <c:v>0.17964292654730998</c:v>
                </c:pt>
                <c:pt idx="25">
                  <c:v>0.18013543616581371</c:v>
                </c:pt>
                <c:pt idx="26">
                  <c:v>0.18507021679227117</c:v>
                </c:pt>
                <c:pt idx="27">
                  <c:v>0.18552572245278548</c:v>
                </c:pt>
                <c:pt idx="28">
                  <c:v>0.20610950118153204</c:v>
                </c:pt>
                <c:pt idx="29">
                  <c:v>0.22891261152452566</c:v>
                </c:pt>
                <c:pt idx="30">
                  <c:v>0.2341900812395124</c:v>
                </c:pt>
                <c:pt idx="31">
                  <c:v>0.24248074981540918</c:v>
                </c:pt>
                <c:pt idx="32">
                  <c:v>0.24538087037652792</c:v>
                </c:pt>
                <c:pt idx="33">
                  <c:v>0.245913845766913</c:v>
                </c:pt>
                <c:pt idx="34">
                  <c:v>0.24705021559532012</c:v>
                </c:pt>
                <c:pt idx="35">
                  <c:v>0.25349250344134827</c:v>
                </c:pt>
                <c:pt idx="36">
                  <c:v>0.26591924323377419</c:v>
                </c:pt>
                <c:pt idx="37">
                  <c:v>0.27378093768864442</c:v>
                </c:pt>
                <c:pt idx="38">
                  <c:v>0.27969233295924234</c:v>
                </c:pt>
                <c:pt idx="39">
                  <c:v>0.28515249732893994</c:v>
                </c:pt>
                <c:pt idx="40">
                  <c:v>0.2856755584471915</c:v>
                </c:pt>
                <c:pt idx="41">
                  <c:v>0.28624149781825603</c:v>
                </c:pt>
                <c:pt idx="42">
                  <c:v>0.28875336831655085</c:v>
                </c:pt>
                <c:pt idx="43">
                  <c:v>0.29131522467225329</c:v>
                </c:pt>
                <c:pt idx="44">
                  <c:v>0.29629379634052627</c:v>
                </c:pt>
                <c:pt idx="45">
                  <c:v>0.31179361179361181</c:v>
                </c:pt>
                <c:pt idx="46">
                  <c:v>0.32334766843747365</c:v>
                </c:pt>
                <c:pt idx="47">
                  <c:v>0.32818781895469257</c:v>
                </c:pt>
                <c:pt idx="48">
                  <c:v>0.33723822877561171</c:v>
                </c:pt>
                <c:pt idx="49">
                  <c:v>0.34011051476614756</c:v>
                </c:pt>
                <c:pt idx="50">
                  <c:v>0.34488510842938941</c:v>
                </c:pt>
                <c:pt idx="51">
                  <c:v>0.35121574681590118</c:v>
                </c:pt>
                <c:pt idx="52">
                  <c:v>0.35301143149633168</c:v>
                </c:pt>
                <c:pt idx="53">
                  <c:v>0.35548876655259631</c:v>
                </c:pt>
                <c:pt idx="54">
                  <c:v>0.36744290126637441</c:v>
                </c:pt>
                <c:pt idx="55">
                  <c:v>0.36934991746836288</c:v>
                </c:pt>
                <c:pt idx="56">
                  <c:v>0.3696766151641771</c:v>
                </c:pt>
                <c:pt idx="57">
                  <c:v>0.37367272969477638</c:v>
                </c:pt>
                <c:pt idx="58">
                  <c:v>0.37463590819060932</c:v>
                </c:pt>
                <c:pt idx="59">
                  <c:v>0.37952833989277635</c:v>
                </c:pt>
                <c:pt idx="60">
                  <c:v>0.38179713676515381</c:v>
                </c:pt>
                <c:pt idx="61">
                  <c:v>0.39011209927000839</c:v>
                </c:pt>
                <c:pt idx="62">
                  <c:v>0.39048536144476542</c:v>
                </c:pt>
                <c:pt idx="63">
                  <c:v>0.39598778892280856</c:v>
                </c:pt>
                <c:pt idx="64">
                  <c:v>0.39976959618600078</c:v>
                </c:pt>
                <c:pt idx="65">
                  <c:v>0.4024605591726671</c:v>
                </c:pt>
                <c:pt idx="66">
                  <c:v>0.40412349420499288</c:v>
                </c:pt>
                <c:pt idx="67">
                  <c:v>0.41025146798653511</c:v>
                </c:pt>
                <c:pt idx="68">
                  <c:v>0.41297872776877476</c:v>
                </c:pt>
                <c:pt idx="69">
                  <c:v>0.41698743625315071</c:v>
                </c:pt>
                <c:pt idx="70">
                  <c:v>0.41898724592811953</c:v>
                </c:pt>
                <c:pt idx="71">
                  <c:v>0.42383699521296181</c:v>
                </c:pt>
                <c:pt idx="72">
                  <c:v>0.43909348441926344</c:v>
                </c:pt>
                <c:pt idx="73">
                  <c:v>0.44469887295439475</c:v>
                </c:pt>
                <c:pt idx="74">
                  <c:v>0.45671197759245485</c:v>
                </c:pt>
                <c:pt idx="75">
                  <c:v>0.47758548486058494</c:v>
                </c:pt>
                <c:pt idx="76">
                  <c:v>0.47891982319356619</c:v>
                </c:pt>
                <c:pt idx="77">
                  <c:v>0.48374592298847879</c:v>
                </c:pt>
                <c:pt idx="78">
                  <c:v>0.48396609353063152</c:v>
                </c:pt>
                <c:pt idx="79">
                  <c:v>0.48522481329065692</c:v>
                </c:pt>
                <c:pt idx="80">
                  <c:v>0.48684277832584311</c:v>
                </c:pt>
                <c:pt idx="81">
                  <c:v>0.49405469080364872</c:v>
                </c:pt>
                <c:pt idx="82">
                  <c:v>0.49866265195316878</c:v>
                </c:pt>
                <c:pt idx="83">
                  <c:v>0.51384786047371556</c:v>
                </c:pt>
                <c:pt idx="84">
                  <c:v>0.52101962027883586</c:v>
                </c:pt>
                <c:pt idx="85">
                  <c:v>0.53797255805027822</c:v>
                </c:pt>
                <c:pt idx="86">
                  <c:v>0.54789096126255377</c:v>
                </c:pt>
                <c:pt idx="87">
                  <c:v>0.55145554161990895</c:v>
                </c:pt>
                <c:pt idx="88">
                  <c:v>0.55697121199903232</c:v>
                </c:pt>
                <c:pt idx="89">
                  <c:v>0.57149259273486219</c:v>
                </c:pt>
                <c:pt idx="90">
                  <c:v>0.57211898793063343</c:v>
                </c:pt>
                <c:pt idx="91">
                  <c:v>0.57704616125406283</c:v>
                </c:pt>
                <c:pt idx="92">
                  <c:v>0.58761277714003812</c:v>
                </c:pt>
                <c:pt idx="93">
                  <c:v>0.58853519878687277</c:v>
                </c:pt>
                <c:pt idx="94">
                  <c:v>0.59938924792273274</c:v>
                </c:pt>
                <c:pt idx="95">
                  <c:v>0.60757177363504822</c:v>
                </c:pt>
                <c:pt idx="96">
                  <c:v>0.62488664086548906</c:v>
                </c:pt>
                <c:pt idx="97">
                  <c:v>0.62730759678799086</c:v>
                </c:pt>
                <c:pt idx="98">
                  <c:v>0.63425611936617543</c:v>
                </c:pt>
                <c:pt idx="99">
                  <c:v>0.63894857875292166</c:v>
                </c:pt>
                <c:pt idx="100">
                  <c:v>0.65746456829840882</c:v>
                </c:pt>
                <c:pt idx="101">
                  <c:v>0.6762853726584297</c:v>
                </c:pt>
                <c:pt idx="102">
                  <c:v>0.68043936263781224</c:v>
                </c:pt>
                <c:pt idx="103">
                  <c:v>0.69275137594356506</c:v>
                </c:pt>
                <c:pt idx="104">
                  <c:v>0.69765235949727289</c:v>
                </c:pt>
                <c:pt idx="105">
                  <c:v>0.72594458438287157</c:v>
                </c:pt>
                <c:pt idx="106">
                  <c:v>0.73647552643927894</c:v>
                </c:pt>
                <c:pt idx="107">
                  <c:v>0.74461006594603552</c:v>
                </c:pt>
                <c:pt idx="108">
                  <c:v>0.74537922496369247</c:v>
                </c:pt>
                <c:pt idx="109">
                  <c:v>0.78391384208969395</c:v>
                </c:pt>
                <c:pt idx="110">
                  <c:v>0.78455412076430309</c:v>
                </c:pt>
                <c:pt idx="111">
                  <c:v>0.78534057218249786</c:v>
                </c:pt>
                <c:pt idx="112">
                  <c:v>0.82065635035551632</c:v>
                </c:pt>
                <c:pt idx="113">
                  <c:v>0.83673547188643671</c:v>
                </c:pt>
                <c:pt idx="114">
                  <c:v>0.87199162646259631</c:v>
                </c:pt>
                <c:pt idx="115">
                  <c:v>0.91698128428525327</c:v>
                </c:pt>
                <c:pt idx="116">
                  <c:v>0.92585280245694856</c:v>
                </c:pt>
                <c:pt idx="117">
                  <c:v>0.95781626227079086</c:v>
                </c:pt>
                <c:pt idx="118">
                  <c:v>0.96680909629202871</c:v>
                </c:pt>
                <c:pt idx="119">
                  <c:v>0.97101414774745742</c:v>
                </c:pt>
                <c:pt idx="120">
                  <c:v>0.98496420498548676</c:v>
                </c:pt>
                <c:pt idx="121">
                  <c:v>1.0393576454863522</c:v>
                </c:pt>
                <c:pt idx="122">
                  <c:v>1.0724846915915767</c:v>
                </c:pt>
                <c:pt idx="123">
                  <c:v>1.1463687150837989</c:v>
                </c:pt>
                <c:pt idx="124">
                  <c:v>1.1471571906354514</c:v>
                </c:pt>
                <c:pt idx="125">
                  <c:v>1.1573332132889169</c:v>
                </c:pt>
                <c:pt idx="126">
                  <c:v>1.166023526898375</c:v>
                </c:pt>
                <c:pt idx="127">
                  <c:v>1.331559405940594</c:v>
                </c:pt>
                <c:pt idx="128">
                  <c:v>1.9637287505422096</c:v>
                </c:pt>
              </c:numCache>
            </c:numRef>
          </c:val>
        </c:ser>
        <c:ser>
          <c:idx val="1"/>
          <c:order val="1"/>
          <c:tx>
            <c:v>Unrestricted reserves (post SORP)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val>
            <c:numRef>
              <c:f>Reserves!$G$9:$G$138</c:f>
              <c:numCache>
                <c:formatCode>0.0%</c:formatCode>
                <c:ptCount val="130"/>
                <c:pt idx="0">
                  <c:v>0.39944922646912262</c:v>
                </c:pt>
                <c:pt idx="1">
                  <c:v>-0.2056444718032899</c:v>
                </c:pt>
                <c:pt idx="2">
                  <c:v>1.1722790483852431E-2</c:v>
                </c:pt>
                <c:pt idx="3">
                  <c:v>0.26125774231348697</c:v>
                </c:pt>
                <c:pt idx="4">
                  <c:v>-3.0473209353710184E-2</c:v>
                </c:pt>
                <c:pt idx="5">
                  <c:v>0</c:v>
                </c:pt>
                <c:pt idx="6">
                  <c:v>0.76870014302322121</c:v>
                </c:pt>
                <c:pt idx="7">
                  <c:v>0.54456492547334501</c:v>
                </c:pt>
                <c:pt idx="8">
                  <c:v>0.19991110123347039</c:v>
                </c:pt>
                <c:pt idx="9">
                  <c:v>3.6725284151833584E-2</c:v>
                </c:pt>
                <c:pt idx="10">
                  <c:v>0.20271737173254312</c:v>
                </c:pt>
                <c:pt idx="11">
                  <c:v>-0.11192720078287878</c:v>
                </c:pt>
                <c:pt idx="12">
                  <c:v>0.53465244985620453</c:v>
                </c:pt>
                <c:pt idx="13">
                  <c:v>-5.2693341194344608E-2</c:v>
                </c:pt>
                <c:pt idx="14">
                  <c:v>0.96997158436372011</c:v>
                </c:pt>
                <c:pt idx="15">
                  <c:v>7.7492865079192175E-2</c:v>
                </c:pt>
                <c:pt idx="16">
                  <c:v>8.9496138169476477E-2</c:v>
                </c:pt>
                <c:pt idx="17">
                  <c:v>0.11239991019980543</c:v>
                </c:pt>
                <c:pt idx="18">
                  <c:v>0.26670793921030544</c:v>
                </c:pt>
                <c:pt idx="19">
                  <c:v>0.17863723792551608</c:v>
                </c:pt>
                <c:pt idx="20">
                  <c:v>0.45356587425016665</c:v>
                </c:pt>
                <c:pt idx="21">
                  <c:v>0.15555383062951175</c:v>
                </c:pt>
                <c:pt idx="22">
                  <c:v>0.26310812128302624</c:v>
                </c:pt>
                <c:pt idx="23">
                  <c:v>0.15291616292158253</c:v>
                </c:pt>
                <c:pt idx="24">
                  <c:v>0.12031239882651205</c:v>
                </c:pt>
                <c:pt idx="25">
                  <c:v>0.14318553988026822</c:v>
                </c:pt>
                <c:pt idx="26">
                  <c:v>0.18556464784507182</c:v>
                </c:pt>
                <c:pt idx="27">
                  <c:v>4.7652189210541755E-2</c:v>
                </c:pt>
                <c:pt idx="28">
                  <c:v>1.4988077814704062</c:v>
                </c:pt>
                <c:pt idx="29">
                  <c:v>0.40221460585288688</c:v>
                </c:pt>
                <c:pt idx="30">
                  <c:v>1.3073363044223518</c:v>
                </c:pt>
                <c:pt idx="31">
                  <c:v>0.50081785002720158</c:v>
                </c:pt>
                <c:pt idx="32">
                  <c:v>0.41660808174823999</c:v>
                </c:pt>
                <c:pt idx="33">
                  <c:v>0.32068629233541052</c:v>
                </c:pt>
                <c:pt idx="34">
                  <c:v>0.1997826287711422</c:v>
                </c:pt>
                <c:pt idx="35">
                  <c:v>0.7497572793091013</c:v>
                </c:pt>
                <c:pt idx="36">
                  <c:v>1.0488446438733736</c:v>
                </c:pt>
                <c:pt idx="37">
                  <c:v>1.4938255274919583</c:v>
                </c:pt>
                <c:pt idx="38">
                  <c:v>0.3238529248213099</c:v>
                </c:pt>
                <c:pt idx="39">
                  <c:v>0.6347036936201107</c:v>
                </c:pt>
                <c:pt idx="40">
                  <c:v>0.65221888900382741</c:v>
                </c:pt>
                <c:pt idx="41">
                  <c:v>0.92723837047740787</c:v>
                </c:pt>
                <c:pt idx="42">
                  <c:v>0.11062260672245072</c:v>
                </c:pt>
                <c:pt idx="43">
                  <c:v>0.19894618093770636</c:v>
                </c:pt>
                <c:pt idx="44">
                  <c:v>0.52644861576644708</c:v>
                </c:pt>
                <c:pt idx="45">
                  <c:v>1.1185579456815009</c:v>
                </c:pt>
                <c:pt idx="46">
                  <c:v>0.22840880351625872</c:v>
                </c:pt>
                <c:pt idx="47">
                  <c:v>0.24916673536928641</c:v>
                </c:pt>
                <c:pt idx="48">
                  <c:v>0.29534783885763349</c:v>
                </c:pt>
                <c:pt idx="49">
                  <c:v>0.29838875275500004</c:v>
                </c:pt>
                <c:pt idx="50">
                  <c:v>0.87546024255722033</c:v>
                </c:pt>
                <c:pt idx="51">
                  <c:v>0.33883087931373279</c:v>
                </c:pt>
                <c:pt idx="52">
                  <c:v>0.57044658683152483</c:v>
                </c:pt>
                <c:pt idx="53">
                  <c:v>0.47882993779807564</c:v>
                </c:pt>
                <c:pt idx="54">
                  <c:v>0.58365784920862962</c:v>
                </c:pt>
                <c:pt idx="55">
                  <c:v>0.48315680897632646</c:v>
                </c:pt>
                <c:pt idx="56">
                  <c:v>0.65509435479210787</c:v>
                </c:pt>
                <c:pt idx="57">
                  <c:v>0.32965899639589685</c:v>
                </c:pt>
                <c:pt idx="58">
                  <c:v>0.34223392398771313</c:v>
                </c:pt>
                <c:pt idx="59">
                  <c:v>1.1593717599170539</c:v>
                </c:pt>
                <c:pt idx="60">
                  <c:v>0.39367795345703077</c:v>
                </c:pt>
                <c:pt idx="61">
                  <c:v>0.73607653181335031</c:v>
                </c:pt>
                <c:pt idx="62">
                  <c:v>0.57119105070641096</c:v>
                </c:pt>
                <c:pt idx="63">
                  <c:v>0.18903781805008724</c:v>
                </c:pt>
                <c:pt idx="64">
                  <c:v>0.80538985576868516</c:v>
                </c:pt>
                <c:pt idx="65">
                  <c:v>1.9028405341974928</c:v>
                </c:pt>
                <c:pt idx="66">
                  <c:v>0.21691532403376207</c:v>
                </c:pt>
                <c:pt idx="67">
                  <c:v>0.4719380892932275</c:v>
                </c:pt>
                <c:pt idx="68">
                  <c:v>0.61014221172066319</c:v>
                </c:pt>
                <c:pt idx="69">
                  <c:v>0.41385893096119025</c:v>
                </c:pt>
                <c:pt idx="70">
                  <c:v>0.57914911974362659</c:v>
                </c:pt>
                <c:pt idx="71">
                  <c:v>0.39572848901436114</c:v>
                </c:pt>
                <c:pt idx="72">
                  <c:v>0.60416119716461014</c:v>
                </c:pt>
                <c:pt idx="73">
                  <c:v>0.96590475143477672</c:v>
                </c:pt>
                <c:pt idx="74">
                  <c:v>0.67534616203933817</c:v>
                </c:pt>
                <c:pt idx="75">
                  <c:v>0.5138493612276066</c:v>
                </c:pt>
                <c:pt idx="76">
                  <c:v>0.40169377791147004</c:v>
                </c:pt>
                <c:pt idx="77">
                  <c:v>0.37762067398464255</c:v>
                </c:pt>
                <c:pt idx="78">
                  <c:v>0.68174309745540396</c:v>
                </c:pt>
                <c:pt idx="79">
                  <c:v>0.89459816747960064</c:v>
                </c:pt>
                <c:pt idx="80">
                  <c:v>0.90661879270698553</c:v>
                </c:pt>
                <c:pt idx="81">
                  <c:v>0.90918157609631134</c:v>
                </c:pt>
                <c:pt idx="82">
                  <c:v>0.68206246033148976</c:v>
                </c:pt>
                <c:pt idx="83">
                  <c:v>0.6814082787385638</c:v>
                </c:pt>
                <c:pt idx="84">
                  <c:v>0.95351749593543567</c:v>
                </c:pt>
                <c:pt idx="85">
                  <c:v>0.52273487128050822</c:v>
                </c:pt>
                <c:pt idx="86">
                  <c:v>0.52521479267837134</c:v>
                </c:pt>
                <c:pt idx="87">
                  <c:v>0.52296865836971396</c:v>
                </c:pt>
                <c:pt idx="88">
                  <c:v>0.75073078925239256</c:v>
                </c:pt>
                <c:pt idx="89">
                  <c:v>1.1906145270574706</c:v>
                </c:pt>
                <c:pt idx="90">
                  <c:v>0.6674898822069073</c:v>
                </c:pt>
                <c:pt idx="91">
                  <c:v>1.0229282442699346</c:v>
                </c:pt>
                <c:pt idx="92">
                  <c:v>0.92148956356736245</c:v>
                </c:pt>
                <c:pt idx="93">
                  <c:v>0.43572534847702632</c:v>
                </c:pt>
                <c:pt idx="94">
                  <c:v>0.57657913413768636</c:v>
                </c:pt>
                <c:pt idx="95">
                  <c:v>0.88828299460898197</c:v>
                </c:pt>
                <c:pt idx="96">
                  <c:v>0.49534217557711285</c:v>
                </c:pt>
                <c:pt idx="97">
                  <c:v>1.7768253029855159</c:v>
                </c:pt>
                <c:pt idx="98">
                  <c:v>0.56429266484407581</c:v>
                </c:pt>
                <c:pt idx="99">
                  <c:v>0.6041017506090306</c:v>
                </c:pt>
                <c:pt idx="100">
                  <c:v>0.66760861374373248</c:v>
                </c:pt>
                <c:pt idx="101">
                  <c:v>0.97335600624336149</c:v>
                </c:pt>
                <c:pt idx="102">
                  <c:v>1.1141847904216211</c:v>
                </c:pt>
                <c:pt idx="103">
                  <c:v>0.93129314979646527</c:v>
                </c:pt>
                <c:pt idx="104">
                  <c:v>0.39206830074359683</c:v>
                </c:pt>
                <c:pt idx="105">
                  <c:v>0.88819976884634788</c:v>
                </c:pt>
                <c:pt idx="106">
                  <c:v>0.95880662479256129</c:v>
                </c:pt>
                <c:pt idx="107">
                  <c:v>0.75762949737205088</c:v>
                </c:pt>
                <c:pt idx="108">
                  <c:v>0.54914070077594568</c:v>
                </c:pt>
                <c:pt idx="109">
                  <c:v>0.60292445504465031</c:v>
                </c:pt>
                <c:pt idx="110">
                  <c:v>1.1943418632475886</c:v>
                </c:pt>
                <c:pt idx="111">
                  <c:v>0.79238202102374178</c:v>
                </c:pt>
                <c:pt idx="112">
                  <c:v>0.83315122287855015</c:v>
                </c:pt>
                <c:pt idx="113">
                  <c:v>1.7011041048446494</c:v>
                </c:pt>
                <c:pt idx="114">
                  <c:v>0.7318325434439179</c:v>
                </c:pt>
                <c:pt idx="115">
                  <c:v>0.90749989914067863</c:v>
                </c:pt>
                <c:pt idx="116">
                  <c:v>0.91711919258406016</c:v>
                </c:pt>
                <c:pt idx="117">
                  <c:v>1.0780514807639081</c:v>
                </c:pt>
                <c:pt idx="118">
                  <c:v>0.94540913796599679</c:v>
                </c:pt>
                <c:pt idx="119">
                  <c:v>1.5886593355062169</c:v>
                </c:pt>
                <c:pt idx="120">
                  <c:v>1.3223549796900023</c:v>
                </c:pt>
                <c:pt idx="121">
                  <c:v>0.99643639089241454</c:v>
                </c:pt>
                <c:pt idx="122">
                  <c:v>1.0605864489470802</c:v>
                </c:pt>
                <c:pt idx="123">
                  <c:v>1.1525661728568419</c:v>
                </c:pt>
                <c:pt idx="124">
                  <c:v>1.17463162086818</c:v>
                </c:pt>
                <c:pt idx="125">
                  <c:v>0.99525628646992148</c:v>
                </c:pt>
                <c:pt idx="126">
                  <c:v>1.0924455364455365</c:v>
                </c:pt>
                <c:pt idx="127">
                  <c:v>1.3184328055217214</c:v>
                </c:pt>
                <c:pt idx="128">
                  <c:v>2.0149830536496651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225216"/>
        <c:axId val="365225608"/>
      </c:barChart>
      <c:catAx>
        <c:axId val="365225216"/>
        <c:scaling>
          <c:orientation val="minMax"/>
        </c:scaling>
        <c:delete val="1"/>
        <c:axPos val="b"/>
        <c:majorTickMark val="none"/>
        <c:minorTickMark val="none"/>
        <c:tickLblPos val="nextTo"/>
        <c:crossAx val="365225608"/>
        <c:crosses val="autoZero"/>
        <c:auto val="1"/>
        <c:lblAlgn val="ctr"/>
        <c:lblOffset val="100"/>
        <c:noMultiLvlLbl val="0"/>
      </c:catAx>
      <c:valAx>
        <c:axId val="36522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22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Liquidity days (pre SORP)</c:v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val>
            <c:numRef>
              <c:f>Liquidity!$F$10:$F$139</c:f>
              <c:numCache>
                <c:formatCode>_-* #,##0_-;\-* #,##0_-;_-* "-"??_-;_-@_-</c:formatCode>
                <c:ptCount val="130"/>
                <c:pt idx="0">
                  <c:v>4.0633617737965242</c:v>
                </c:pt>
                <c:pt idx="1">
                  <c:v>14.711574285194821</c:v>
                </c:pt>
                <c:pt idx="2">
                  <c:v>15.503435149939653</c:v>
                </c:pt>
                <c:pt idx="3">
                  <c:v>16.902110199296601</c:v>
                </c:pt>
                <c:pt idx="4">
                  <c:v>32.012561138283679</c:v>
                </c:pt>
                <c:pt idx="5">
                  <c:v>36.04101257499795</c:v>
                </c:pt>
                <c:pt idx="6">
                  <c:v>40.599502804691483</c:v>
                </c:pt>
                <c:pt idx="7">
                  <c:v>42.62677495253034</c:v>
                </c:pt>
                <c:pt idx="8">
                  <c:v>42.757646085617779</c:v>
                </c:pt>
                <c:pt idx="9">
                  <c:v>44.048345841710265</c:v>
                </c:pt>
                <c:pt idx="10">
                  <c:v>46.697541988355852</c:v>
                </c:pt>
                <c:pt idx="11">
                  <c:v>47.993427176842943</c:v>
                </c:pt>
                <c:pt idx="12">
                  <c:v>53.76711348566522</c:v>
                </c:pt>
                <c:pt idx="13">
                  <c:v>53.994480220791168</c:v>
                </c:pt>
                <c:pt idx="14">
                  <c:v>58.588739463964387</c:v>
                </c:pt>
                <c:pt idx="15">
                  <c:v>61.110992620398413</c:v>
                </c:pt>
                <c:pt idx="16">
                  <c:v>63.484833357369212</c:v>
                </c:pt>
                <c:pt idx="17">
                  <c:v>63.785039453443694</c:v>
                </c:pt>
                <c:pt idx="18">
                  <c:v>67.042919666807848</c:v>
                </c:pt>
                <c:pt idx="19">
                  <c:v>71.04165543273119</c:v>
                </c:pt>
                <c:pt idx="20">
                  <c:v>71.916210855322475</c:v>
                </c:pt>
                <c:pt idx="21">
                  <c:v>73.081465364976395</c:v>
                </c:pt>
                <c:pt idx="22">
                  <c:v>73.228343035884961</c:v>
                </c:pt>
                <c:pt idx="23">
                  <c:v>73.364290993283049</c:v>
                </c:pt>
                <c:pt idx="24">
                  <c:v>74.80717904460532</c:v>
                </c:pt>
                <c:pt idx="25">
                  <c:v>76.789827399567002</c:v>
                </c:pt>
                <c:pt idx="26">
                  <c:v>76.952214398857322</c:v>
                </c:pt>
                <c:pt idx="27">
                  <c:v>77.906661232951507</c:v>
                </c:pt>
                <c:pt idx="28">
                  <c:v>78.03944773175543</c:v>
                </c:pt>
                <c:pt idx="29">
                  <c:v>80.306582506762851</c:v>
                </c:pt>
                <c:pt idx="30">
                  <c:v>82.513392016703662</c:v>
                </c:pt>
                <c:pt idx="31">
                  <c:v>82.800775331966847</c:v>
                </c:pt>
                <c:pt idx="32">
                  <c:v>85.622826363559241</c:v>
                </c:pt>
                <c:pt idx="33">
                  <c:v>85.833423765599562</c:v>
                </c:pt>
                <c:pt idx="34">
                  <c:v>87.377218529858354</c:v>
                </c:pt>
                <c:pt idx="35">
                  <c:v>88.041449794071795</c:v>
                </c:pt>
                <c:pt idx="36">
                  <c:v>88.508557660352281</c:v>
                </c:pt>
                <c:pt idx="37">
                  <c:v>89.399080357473949</c:v>
                </c:pt>
                <c:pt idx="38">
                  <c:v>89.864521658449902</c:v>
                </c:pt>
                <c:pt idx="39">
                  <c:v>90.170154119346421</c:v>
                </c:pt>
                <c:pt idx="40">
                  <c:v>90.441598560750876</c:v>
                </c:pt>
                <c:pt idx="41">
                  <c:v>91.678295552608873</c:v>
                </c:pt>
                <c:pt idx="42">
                  <c:v>92.031135624237493</c:v>
                </c:pt>
                <c:pt idx="43">
                  <c:v>92.687945397972499</c:v>
                </c:pt>
                <c:pt idx="44">
                  <c:v>94.287436408886279</c:v>
                </c:pt>
                <c:pt idx="45">
                  <c:v>94.911985152402025</c:v>
                </c:pt>
                <c:pt idx="46">
                  <c:v>96.120411380526988</c:v>
                </c:pt>
                <c:pt idx="47">
                  <c:v>96.859385804712858</c:v>
                </c:pt>
                <c:pt idx="48">
                  <c:v>98.299524295964076</c:v>
                </c:pt>
                <c:pt idx="49">
                  <c:v>98.855393908652843</c:v>
                </c:pt>
                <c:pt idx="50">
                  <c:v>99.834507993929194</c:v>
                </c:pt>
                <c:pt idx="51">
                  <c:v>101.10620890800335</c:v>
                </c:pt>
                <c:pt idx="52">
                  <c:v>102.15965916475021</c:v>
                </c:pt>
                <c:pt idx="53">
                  <c:v>102.94150942720294</c:v>
                </c:pt>
                <c:pt idx="54">
                  <c:v>104.4686846991389</c:v>
                </c:pt>
                <c:pt idx="55">
                  <c:v>108.35909775898109</c:v>
                </c:pt>
                <c:pt idx="56">
                  <c:v>109.44634942902586</c:v>
                </c:pt>
                <c:pt idx="57">
                  <c:v>110.87881062149316</c:v>
                </c:pt>
                <c:pt idx="58">
                  <c:v>111.23462512032513</c:v>
                </c:pt>
                <c:pt idx="59">
                  <c:v>111.26426823761669</c:v>
                </c:pt>
                <c:pt idx="60">
                  <c:v>111.28153233837386</c:v>
                </c:pt>
                <c:pt idx="61">
                  <c:v>111.45854768808655</c:v>
                </c:pt>
                <c:pt idx="62">
                  <c:v>114.09005838854927</c:v>
                </c:pt>
                <c:pt idx="63">
                  <c:v>114.41361370041187</c:v>
                </c:pt>
                <c:pt idx="64">
                  <c:v>115.49226890025649</c:v>
                </c:pt>
                <c:pt idx="65">
                  <c:v>116.34789096632909</c:v>
                </c:pt>
                <c:pt idx="66">
                  <c:v>118.11260000378266</c:v>
                </c:pt>
                <c:pt idx="67">
                  <c:v>120.98847152720593</c:v>
                </c:pt>
                <c:pt idx="68">
                  <c:v>123.85367742284531</c:v>
                </c:pt>
                <c:pt idx="69">
                  <c:v>126.12615836660891</c:v>
                </c:pt>
                <c:pt idx="70">
                  <c:v>129.22073560568683</c:v>
                </c:pt>
                <c:pt idx="71">
                  <c:v>129.57948996201844</c:v>
                </c:pt>
                <c:pt idx="72">
                  <c:v>130.4287602363429</c:v>
                </c:pt>
                <c:pt idx="73">
                  <c:v>132.16748166259168</c:v>
                </c:pt>
                <c:pt idx="74">
                  <c:v>134.14278494153646</c:v>
                </c:pt>
                <c:pt idx="75">
                  <c:v>134.31290036003179</c:v>
                </c:pt>
                <c:pt idx="76">
                  <c:v>134.45023007403228</c:v>
                </c:pt>
                <c:pt idx="77">
                  <c:v>134.47629640910722</c:v>
                </c:pt>
                <c:pt idx="78">
                  <c:v>134.52104511735615</c:v>
                </c:pt>
                <c:pt idx="79">
                  <c:v>137.82911717260598</c:v>
                </c:pt>
                <c:pt idx="80">
                  <c:v>138.02559850449256</c:v>
                </c:pt>
                <c:pt idx="81">
                  <c:v>140.00275223045344</c:v>
                </c:pt>
                <c:pt idx="82">
                  <c:v>143.11033810174433</c:v>
                </c:pt>
                <c:pt idx="83">
                  <c:v>148.10155275983226</c:v>
                </c:pt>
                <c:pt idx="84">
                  <c:v>149.96108522882983</c:v>
                </c:pt>
                <c:pt idx="85">
                  <c:v>155.22690399213653</c:v>
                </c:pt>
                <c:pt idx="86">
                  <c:v>159.05426057257222</c:v>
                </c:pt>
                <c:pt idx="87">
                  <c:v>161.95601191214791</c:v>
                </c:pt>
                <c:pt idx="88">
                  <c:v>162.68181385531037</c:v>
                </c:pt>
                <c:pt idx="89">
                  <c:v>162.74247853144504</c:v>
                </c:pt>
                <c:pt idx="90">
                  <c:v>165.47584275173563</c:v>
                </c:pt>
                <c:pt idx="91">
                  <c:v>166.26320295467443</c:v>
                </c:pt>
                <c:pt idx="92">
                  <c:v>166.81528974158184</c:v>
                </c:pt>
                <c:pt idx="93">
                  <c:v>168.41017649649376</c:v>
                </c:pt>
                <c:pt idx="94">
                  <c:v>171.78069004466806</c:v>
                </c:pt>
                <c:pt idx="95">
                  <c:v>174.54489747388831</c:v>
                </c:pt>
                <c:pt idx="96">
                  <c:v>175.10720721306782</c:v>
                </c:pt>
                <c:pt idx="97">
                  <c:v>176.93450641733222</c:v>
                </c:pt>
                <c:pt idx="98">
                  <c:v>178.81278529072992</c:v>
                </c:pt>
                <c:pt idx="99">
                  <c:v>179.95079365079366</c:v>
                </c:pt>
                <c:pt idx="100">
                  <c:v>180.48640489806331</c:v>
                </c:pt>
                <c:pt idx="101">
                  <c:v>182.82559957055116</c:v>
                </c:pt>
                <c:pt idx="102">
                  <c:v>186.19874557323888</c:v>
                </c:pt>
                <c:pt idx="103">
                  <c:v>187.44027891932021</c:v>
                </c:pt>
                <c:pt idx="104">
                  <c:v>189.36243769844415</c:v>
                </c:pt>
                <c:pt idx="105">
                  <c:v>192.26802875886611</c:v>
                </c:pt>
                <c:pt idx="106">
                  <c:v>198.41847415246843</c:v>
                </c:pt>
                <c:pt idx="107">
                  <c:v>199.95477179138166</c:v>
                </c:pt>
                <c:pt idx="108">
                  <c:v>202.15880649752171</c:v>
                </c:pt>
                <c:pt idx="109">
                  <c:v>204.82149920409051</c:v>
                </c:pt>
                <c:pt idx="110">
                  <c:v>205.78845220766615</c:v>
                </c:pt>
                <c:pt idx="111">
                  <c:v>208.25493171471928</c:v>
                </c:pt>
                <c:pt idx="112">
                  <c:v>223.6790495118957</c:v>
                </c:pt>
                <c:pt idx="113">
                  <c:v>223.9364516641092</c:v>
                </c:pt>
                <c:pt idx="114">
                  <c:v>230.39670946205493</c:v>
                </c:pt>
                <c:pt idx="115">
                  <c:v>241.86174171938967</c:v>
                </c:pt>
                <c:pt idx="116">
                  <c:v>264.28776219895678</c:v>
                </c:pt>
                <c:pt idx="117">
                  <c:v>271.6924393896021</c:v>
                </c:pt>
                <c:pt idx="118">
                  <c:v>279.99181243021957</c:v>
                </c:pt>
                <c:pt idx="119">
                  <c:v>283.63277061249403</c:v>
                </c:pt>
                <c:pt idx="120">
                  <c:v>300.55732133891559</c:v>
                </c:pt>
                <c:pt idx="121">
                  <c:v>312.28504698278203</c:v>
                </c:pt>
                <c:pt idx="122">
                  <c:v>329.63848072794684</c:v>
                </c:pt>
                <c:pt idx="123">
                  <c:v>331.07460316140458</c:v>
                </c:pt>
                <c:pt idx="124">
                  <c:v>343.71687798952246</c:v>
                </c:pt>
                <c:pt idx="125">
                  <c:v>412.15061600503162</c:v>
                </c:pt>
                <c:pt idx="126">
                  <c:v>415.51248156998327</c:v>
                </c:pt>
                <c:pt idx="127">
                  <c:v>435.64306679711819</c:v>
                </c:pt>
                <c:pt idx="128">
                  <c:v>652.05809008819824</c:v>
                </c:pt>
              </c:numCache>
            </c:numRef>
          </c:val>
        </c:ser>
        <c:ser>
          <c:idx val="1"/>
          <c:order val="1"/>
          <c:tx>
            <c:v>Liquidity days (post SORP)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val>
            <c:numRef>
              <c:f>Liquidity!$G$10:$G$139</c:f>
              <c:numCache>
                <c:formatCode>_-* #,##0_-;\-* #,##0_-;_-* "-"??_-;_-@_-</c:formatCode>
                <c:ptCount val="130"/>
                <c:pt idx="0">
                  <c:v>3.7885808061460091</c:v>
                </c:pt>
                <c:pt idx="1">
                  <c:v>26.955054430146799</c:v>
                </c:pt>
                <c:pt idx="2">
                  <c:v>34.041802136553649</c:v>
                </c:pt>
                <c:pt idx="3">
                  <c:v>17.073151038863173</c:v>
                </c:pt>
                <c:pt idx="4">
                  <c:v>40.246524453244739</c:v>
                </c:pt>
                <c:pt idx="5">
                  <c:v>31.67716563081569</c:v>
                </c:pt>
                <c:pt idx="6">
                  <c:v>40.449955544265215</c:v>
                </c:pt>
                <c:pt idx="7">
                  <c:v>41.803654576546919</c:v>
                </c:pt>
                <c:pt idx="8">
                  <c:v>64.926129783222208</c:v>
                </c:pt>
                <c:pt idx="9">
                  <c:v>54.161850570496746</c:v>
                </c:pt>
                <c:pt idx="10">
                  <c:v>46.36837728929919</c:v>
                </c:pt>
                <c:pt idx="11">
                  <c:v>47.464376060712802</c:v>
                </c:pt>
                <c:pt idx="12">
                  <c:v>241.38512965067372</c:v>
                </c:pt>
                <c:pt idx="13">
                  <c:v>56.040052449636434</c:v>
                </c:pt>
                <c:pt idx="14">
                  <c:v>59.51920449942061</c:v>
                </c:pt>
                <c:pt idx="15">
                  <c:v>60.794624845487107</c:v>
                </c:pt>
                <c:pt idx="16">
                  <c:v>70.543263082286572</c:v>
                </c:pt>
                <c:pt idx="17">
                  <c:v>69.182962149825414</c:v>
                </c:pt>
                <c:pt idx="18">
                  <c:v>65.679806362378983</c:v>
                </c:pt>
                <c:pt idx="19">
                  <c:v>69.80570845698756</c:v>
                </c:pt>
                <c:pt idx="20">
                  <c:v>71.422516714422159</c:v>
                </c:pt>
                <c:pt idx="21">
                  <c:v>69.92992318397549</c:v>
                </c:pt>
                <c:pt idx="22">
                  <c:v>73.228343035884961</c:v>
                </c:pt>
                <c:pt idx="23">
                  <c:v>81.562315066871818</c:v>
                </c:pt>
                <c:pt idx="24">
                  <c:v>72.697283196036764</c:v>
                </c:pt>
                <c:pt idx="25">
                  <c:v>79.08009522119707</c:v>
                </c:pt>
                <c:pt idx="26">
                  <c:v>81.331609139694933</c:v>
                </c:pt>
                <c:pt idx="27">
                  <c:v>97.966418414164522</c:v>
                </c:pt>
                <c:pt idx="28">
                  <c:v>75.758233341843251</c:v>
                </c:pt>
                <c:pt idx="29">
                  <c:v>78.609635108655354</c:v>
                </c:pt>
                <c:pt idx="30">
                  <c:v>77.869073447769765</c:v>
                </c:pt>
                <c:pt idx="31">
                  <c:v>80.788172597276528</c:v>
                </c:pt>
                <c:pt idx="32">
                  <c:v>90.155245716392315</c:v>
                </c:pt>
                <c:pt idx="33">
                  <c:v>86.32481542541754</c:v>
                </c:pt>
                <c:pt idx="34">
                  <c:v>88.580455959203661</c:v>
                </c:pt>
                <c:pt idx="35">
                  <c:v>86.778703393860411</c:v>
                </c:pt>
                <c:pt idx="36">
                  <c:v>86.814959089871891</c:v>
                </c:pt>
                <c:pt idx="37">
                  <c:v>90.113269354987537</c:v>
                </c:pt>
                <c:pt idx="38">
                  <c:v>159.57500333200053</c:v>
                </c:pt>
                <c:pt idx="39">
                  <c:v>83.624152000786552</c:v>
                </c:pt>
                <c:pt idx="40">
                  <c:v>90.036644927151997</c:v>
                </c:pt>
                <c:pt idx="41">
                  <c:v>83.585567346625467</c:v>
                </c:pt>
                <c:pt idx="42">
                  <c:v>103.44356679914247</c:v>
                </c:pt>
                <c:pt idx="43">
                  <c:v>92.454679802955667</c:v>
                </c:pt>
                <c:pt idx="44">
                  <c:v>92.172645269561585</c:v>
                </c:pt>
                <c:pt idx="45">
                  <c:v>120.23510023478418</c:v>
                </c:pt>
                <c:pt idx="46">
                  <c:v>88.02863351730683</c:v>
                </c:pt>
                <c:pt idx="47">
                  <c:v>94.753009135337692</c:v>
                </c:pt>
                <c:pt idx="48">
                  <c:v>103.30864563838044</c:v>
                </c:pt>
                <c:pt idx="49">
                  <c:v>86.394307897206161</c:v>
                </c:pt>
                <c:pt idx="50">
                  <c:v>99.843783520234027</c:v>
                </c:pt>
                <c:pt idx="51">
                  <c:v>100.3029522828699</c:v>
                </c:pt>
                <c:pt idx="52">
                  <c:v>101.51777692929656</c:v>
                </c:pt>
                <c:pt idx="53">
                  <c:v>105.13242899398909</c:v>
                </c:pt>
                <c:pt idx="54">
                  <c:v>109.76927507880949</c:v>
                </c:pt>
                <c:pt idx="55">
                  <c:v>107.94220665499124</c:v>
                </c:pt>
                <c:pt idx="56">
                  <c:v>147.56779455905868</c:v>
                </c:pt>
                <c:pt idx="57">
                  <c:v>102.29238280822366</c:v>
                </c:pt>
                <c:pt idx="58">
                  <c:v>109.77482232073747</c:v>
                </c:pt>
                <c:pt idx="59">
                  <c:v>110.83595719530946</c:v>
                </c:pt>
                <c:pt idx="60">
                  <c:v>125.27364194188773</c:v>
                </c:pt>
                <c:pt idx="61">
                  <c:v>109.34481387452972</c:v>
                </c:pt>
                <c:pt idx="62">
                  <c:v>112.7882239443734</c:v>
                </c:pt>
                <c:pt idx="63">
                  <c:v>67.914950502203908</c:v>
                </c:pt>
                <c:pt idx="64">
                  <c:v>117.2430068476061</c:v>
                </c:pt>
                <c:pt idx="65">
                  <c:v>111.46910009025834</c:v>
                </c:pt>
                <c:pt idx="66">
                  <c:v>112.44521952486276</c:v>
                </c:pt>
                <c:pt idx="67">
                  <c:v>118.54971775944421</c:v>
                </c:pt>
                <c:pt idx="68">
                  <c:v>115.83052572144769</c:v>
                </c:pt>
                <c:pt idx="69">
                  <c:v>126.15833348839806</c:v>
                </c:pt>
                <c:pt idx="70">
                  <c:v>125.54409466135709</c:v>
                </c:pt>
                <c:pt idx="71">
                  <c:v>127.86779375091683</c:v>
                </c:pt>
                <c:pt idx="72">
                  <c:v>144.26563834467765</c:v>
                </c:pt>
                <c:pt idx="73">
                  <c:v>143.0832013643562</c:v>
                </c:pt>
                <c:pt idx="74">
                  <c:v>89.049700936083468</c:v>
                </c:pt>
                <c:pt idx="75">
                  <c:v>134.32996680226307</c:v>
                </c:pt>
                <c:pt idx="76">
                  <c:v>140.93142424042708</c:v>
                </c:pt>
                <c:pt idx="77">
                  <c:v>131.69735188068719</c:v>
                </c:pt>
                <c:pt idx="78">
                  <c:v>126.04870037329215</c:v>
                </c:pt>
                <c:pt idx="79">
                  <c:v>143.0439329802245</c:v>
                </c:pt>
                <c:pt idx="80">
                  <c:v>136.81419729321527</c:v>
                </c:pt>
                <c:pt idx="81">
                  <c:v>139.71968749046297</c:v>
                </c:pt>
                <c:pt idx="82">
                  <c:v>136.16864559860599</c:v>
                </c:pt>
                <c:pt idx="83">
                  <c:v>146.96051839699251</c:v>
                </c:pt>
                <c:pt idx="84">
                  <c:v>149.96387322787234</c:v>
                </c:pt>
                <c:pt idx="85">
                  <c:v>154.04910915326258</c:v>
                </c:pt>
                <c:pt idx="86">
                  <c:v>159.30129517846228</c:v>
                </c:pt>
                <c:pt idx="87">
                  <c:v>153.66341312528999</c:v>
                </c:pt>
                <c:pt idx="88">
                  <c:v>159.74309504467911</c:v>
                </c:pt>
                <c:pt idx="89">
                  <c:v>156.51996437189541</c:v>
                </c:pt>
                <c:pt idx="90">
                  <c:v>159.86501216152115</c:v>
                </c:pt>
                <c:pt idx="91">
                  <c:v>146.23312371032719</c:v>
                </c:pt>
                <c:pt idx="92">
                  <c:v>164.66870348128731</c:v>
                </c:pt>
                <c:pt idx="93">
                  <c:v>166.78299619467253</c:v>
                </c:pt>
                <c:pt idx="94">
                  <c:v>171.77628032345012</c:v>
                </c:pt>
                <c:pt idx="95">
                  <c:v>173.39717271345296</c:v>
                </c:pt>
                <c:pt idx="96">
                  <c:v>172.66158359270645</c:v>
                </c:pt>
                <c:pt idx="97">
                  <c:v>190.49289926970002</c:v>
                </c:pt>
                <c:pt idx="98">
                  <c:v>175.56757816083328</c:v>
                </c:pt>
                <c:pt idx="99">
                  <c:v>170.77885450825414</c:v>
                </c:pt>
                <c:pt idx="100">
                  <c:v>194.85616465374983</c:v>
                </c:pt>
                <c:pt idx="101">
                  <c:v>184.21410920558992</c:v>
                </c:pt>
                <c:pt idx="102">
                  <c:v>181.97494058291289</c:v>
                </c:pt>
                <c:pt idx="103">
                  <c:v>184.6696170190578</c:v>
                </c:pt>
                <c:pt idx="104">
                  <c:v>187.94014517436406</c:v>
                </c:pt>
                <c:pt idx="105">
                  <c:v>181.57210945799318</c:v>
                </c:pt>
                <c:pt idx="106">
                  <c:v>255.82208995622332</c:v>
                </c:pt>
                <c:pt idx="107">
                  <c:v>203.57087475662917</c:v>
                </c:pt>
                <c:pt idx="108">
                  <c:v>198.82185433659924</c:v>
                </c:pt>
                <c:pt idx="109">
                  <c:v>205.99780872679011</c:v>
                </c:pt>
                <c:pt idx="110">
                  <c:v>204.54322501532801</c:v>
                </c:pt>
                <c:pt idx="111">
                  <c:v>206.46006769113191</c:v>
                </c:pt>
                <c:pt idx="112">
                  <c:v>220.56114119996926</c:v>
                </c:pt>
                <c:pt idx="113">
                  <c:v>219.03400269123279</c:v>
                </c:pt>
                <c:pt idx="114">
                  <c:v>231.93640186050564</c:v>
                </c:pt>
                <c:pt idx="115">
                  <c:v>240.62295587781546</c:v>
                </c:pt>
                <c:pt idx="116">
                  <c:v>269.79389741669786</c:v>
                </c:pt>
                <c:pt idx="117">
                  <c:v>267.8039536586416</c:v>
                </c:pt>
                <c:pt idx="118">
                  <c:v>279.59640255686037</c:v>
                </c:pt>
                <c:pt idx="119">
                  <c:v>289.48174691480767</c:v>
                </c:pt>
                <c:pt idx="120">
                  <c:v>333.19909363302099</c:v>
                </c:pt>
                <c:pt idx="121">
                  <c:v>373.7710835058661</c:v>
                </c:pt>
                <c:pt idx="122">
                  <c:v>313.844696969697</c:v>
                </c:pt>
                <c:pt idx="123">
                  <c:v>328.37578025452024</c:v>
                </c:pt>
                <c:pt idx="124">
                  <c:v>338.51597491788596</c:v>
                </c:pt>
                <c:pt idx="125">
                  <c:v>512.21323105885006</c:v>
                </c:pt>
                <c:pt idx="126">
                  <c:v>456.74077986938147</c:v>
                </c:pt>
                <c:pt idx="127">
                  <c:v>432.25972994440031</c:v>
                </c:pt>
                <c:pt idx="128">
                  <c:v>644.80253971024615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227960"/>
        <c:axId val="365228352"/>
      </c:barChart>
      <c:catAx>
        <c:axId val="365227960"/>
        <c:scaling>
          <c:orientation val="minMax"/>
        </c:scaling>
        <c:delete val="1"/>
        <c:axPos val="b"/>
        <c:majorTickMark val="none"/>
        <c:minorTickMark val="none"/>
        <c:tickLblPos val="nextTo"/>
        <c:crossAx val="365228352"/>
        <c:crosses val="autoZero"/>
        <c:auto val="1"/>
        <c:lblAlgn val="ctr"/>
        <c:lblOffset val="100"/>
        <c:noMultiLvlLbl val="0"/>
      </c:catAx>
      <c:valAx>
        <c:axId val="36522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22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44370844417853"/>
          <c:y val="0.11904803648070514"/>
          <c:w val="0.57949341354351191"/>
          <c:h val="0.5952398252645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T_income!$B$45</c:f>
              <c:strCache>
                <c:ptCount val="1"/>
                <c:pt idx="0">
                  <c:v>HEFCE Teaching grant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T_income!$E$44:$K$44</c:f>
              <c:strCache>
                <c:ptCount val="7"/>
                <c:pt idx="0">
                  <c:v>2013-14</c:v>
                </c:pt>
                <c:pt idx="1">
                  <c:v>2014-15</c:v>
                </c:pt>
                <c:pt idx="2">
                  <c:v>2014-15 (restated)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</c:strCache>
            </c:strRef>
          </c:cat>
          <c:val>
            <c:numRef>
              <c:f>T_income!$E$45:$K$45</c:f>
              <c:numCache>
                <c:formatCode>#,##0</c:formatCode>
                <c:ptCount val="7"/>
                <c:pt idx="0">
                  <c:v>2253.7946622398581</c:v>
                </c:pt>
                <c:pt idx="1">
                  <c:v>1491.0167387072449</c:v>
                </c:pt>
                <c:pt idx="2">
                  <c:v>1490.2057832634748</c:v>
                </c:pt>
                <c:pt idx="3">
                  <c:v>1287.2446579658206</c:v>
                </c:pt>
                <c:pt idx="4">
                  <c:v>1215.8949106814848</c:v>
                </c:pt>
                <c:pt idx="5">
                  <c:v>1138.6621627593086</c:v>
                </c:pt>
                <c:pt idx="6">
                  <c:v>1081.4267292730458</c:v>
                </c:pt>
              </c:numCache>
            </c:numRef>
          </c:val>
        </c:ser>
        <c:ser>
          <c:idx val="4"/>
          <c:order val="1"/>
          <c:tx>
            <c:strRef>
              <c:f>T_income!$B$46</c:f>
              <c:strCache>
                <c:ptCount val="1"/>
                <c:pt idx="0">
                  <c:v>Other funding body grants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T_income!$E$44:$K$44</c:f>
              <c:strCache>
                <c:ptCount val="7"/>
                <c:pt idx="0">
                  <c:v>2013-14</c:v>
                </c:pt>
                <c:pt idx="1">
                  <c:v>2014-15</c:v>
                </c:pt>
                <c:pt idx="2">
                  <c:v>2014-15 (restated)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</c:strCache>
            </c:strRef>
          </c:cat>
          <c:val>
            <c:numRef>
              <c:f>T_income!$E$46:$K$46</c:f>
              <c:numCache>
                <c:formatCode>#,##0</c:formatCode>
                <c:ptCount val="7"/>
                <c:pt idx="0">
                  <c:v>186.95224437539508</c:v>
                </c:pt>
                <c:pt idx="1">
                  <c:v>157.53266009245934</c:v>
                </c:pt>
                <c:pt idx="2">
                  <c:v>163.3120538123307</c:v>
                </c:pt>
                <c:pt idx="3">
                  <c:v>145.22272756736004</c:v>
                </c:pt>
                <c:pt idx="4">
                  <c:v>122.07156618949644</c:v>
                </c:pt>
                <c:pt idx="5">
                  <c:v>108.58789308261154</c:v>
                </c:pt>
                <c:pt idx="6">
                  <c:v>104.85700341829222</c:v>
                </c:pt>
              </c:numCache>
            </c:numRef>
          </c:val>
        </c:ser>
        <c:ser>
          <c:idx val="1"/>
          <c:order val="2"/>
          <c:tx>
            <c:strRef>
              <c:f>T_income!$B$47</c:f>
              <c:strCache>
                <c:ptCount val="1"/>
                <c:pt idx="0">
                  <c:v>FT UG fee income (Home &amp; EU)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T_income!$E$44:$K$44</c:f>
              <c:strCache>
                <c:ptCount val="7"/>
                <c:pt idx="0">
                  <c:v>2013-14</c:v>
                </c:pt>
                <c:pt idx="1">
                  <c:v>2014-15</c:v>
                </c:pt>
                <c:pt idx="2">
                  <c:v>2014-15 (restated)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</c:strCache>
            </c:strRef>
          </c:cat>
          <c:val>
            <c:numRef>
              <c:f>T_income!$E$47:$K$47</c:f>
              <c:numCache>
                <c:formatCode>#,##0</c:formatCode>
                <c:ptCount val="7"/>
                <c:pt idx="0">
                  <c:v>5767.7999028538607</c:v>
                </c:pt>
                <c:pt idx="1">
                  <c:v>7010.6524540609107</c:v>
                </c:pt>
                <c:pt idx="2">
                  <c:v>7132.7699159190552</c:v>
                </c:pt>
                <c:pt idx="3">
                  <c:v>7892.128517909252</c:v>
                </c:pt>
                <c:pt idx="4">
                  <c:v>8186.2580629082049</c:v>
                </c:pt>
                <c:pt idx="5">
                  <c:v>8522.8545496912539</c:v>
                </c:pt>
                <c:pt idx="6">
                  <c:v>8741.7325286251653</c:v>
                </c:pt>
              </c:numCache>
            </c:numRef>
          </c:val>
        </c:ser>
        <c:ser>
          <c:idx val="2"/>
          <c:order val="3"/>
          <c:tx>
            <c:strRef>
              <c:f>T_income!$B$48</c:f>
              <c:strCache>
                <c:ptCount val="1"/>
                <c:pt idx="0">
                  <c:v>Overseas fee income (non-EU)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T_income!$E$44:$K$44</c:f>
              <c:strCache>
                <c:ptCount val="7"/>
                <c:pt idx="0">
                  <c:v>2013-14</c:v>
                </c:pt>
                <c:pt idx="1">
                  <c:v>2014-15</c:v>
                </c:pt>
                <c:pt idx="2">
                  <c:v>2014-15 (restated)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</c:strCache>
            </c:strRef>
          </c:cat>
          <c:val>
            <c:numRef>
              <c:f>T_income!$E$48:$K$48</c:f>
              <c:numCache>
                <c:formatCode>#,##0</c:formatCode>
                <c:ptCount val="7"/>
                <c:pt idx="0">
                  <c:v>3340.4225365048551</c:v>
                </c:pt>
                <c:pt idx="1">
                  <c:v>3603.066890744024</c:v>
                </c:pt>
                <c:pt idx="2">
                  <c:v>3575.1136443223604</c:v>
                </c:pt>
                <c:pt idx="3">
                  <c:v>3735.5793231632797</c:v>
                </c:pt>
                <c:pt idx="4">
                  <c:v>3977.0160035002218</c:v>
                </c:pt>
                <c:pt idx="5">
                  <c:v>4252.2954182088315</c:v>
                </c:pt>
                <c:pt idx="6">
                  <c:v>4500.3547668720184</c:v>
                </c:pt>
              </c:numCache>
            </c:numRef>
          </c:val>
        </c:ser>
        <c:ser>
          <c:idx val="3"/>
          <c:order val="4"/>
          <c:tx>
            <c:strRef>
              <c:f>T_income!$B$49</c:f>
              <c:strCache>
                <c:ptCount val="1"/>
                <c:pt idx="0">
                  <c:v>Dept of Health fee income (Home &amp; EU)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T_income!$E$44:$K$44</c:f>
              <c:strCache>
                <c:ptCount val="7"/>
                <c:pt idx="0">
                  <c:v>2013-14</c:v>
                </c:pt>
                <c:pt idx="1">
                  <c:v>2014-15</c:v>
                </c:pt>
                <c:pt idx="2">
                  <c:v>2014-15 (restated)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</c:strCache>
            </c:strRef>
          </c:cat>
          <c:val>
            <c:numRef>
              <c:f>T_income!$E$49:$K$49</c:f>
              <c:numCache>
                <c:formatCode>#,##0</c:formatCode>
                <c:ptCount val="7"/>
                <c:pt idx="0">
                  <c:v>781.57263460648915</c:v>
                </c:pt>
                <c:pt idx="1">
                  <c:v>771.7592101816947</c:v>
                </c:pt>
                <c:pt idx="2">
                  <c:v>784.24723525558545</c:v>
                </c:pt>
                <c:pt idx="3">
                  <c:v>801.2537330657982</c:v>
                </c:pt>
                <c:pt idx="4">
                  <c:v>794.2990740283642</c:v>
                </c:pt>
                <c:pt idx="5">
                  <c:v>664.40043089297262</c:v>
                </c:pt>
                <c:pt idx="6">
                  <c:v>545.19389630668286</c:v>
                </c:pt>
              </c:numCache>
            </c:numRef>
          </c:val>
        </c:ser>
        <c:ser>
          <c:idx val="5"/>
          <c:order val="5"/>
          <c:tx>
            <c:strRef>
              <c:f>T_income!$B$50</c:f>
              <c:strCache>
                <c:ptCount val="1"/>
                <c:pt idx="0">
                  <c:v>Other fee income (including from NCTL)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T_income!$E$44:$K$44</c:f>
              <c:strCache>
                <c:ptCount val="7"/>
                <c:pt idx="0">
                  <c:v>2013-14</c:v>
                </c:pt>
                <c:pt idx="1">
                  <c:v>2014-15</c:v>
                </c:pt>
                <c:pt idx="2">
                  <c:v>2014-15 (restated)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</c:strCache>
            </c:strRef>
          </c:cat>
          <c:val>
            <c:numRef>
              <c:f>T_income!$E$50:$K$50</c:f>
              <c:numCache>
                <c:formatCode>#,##0</c:formatCode>
                <c:ptCount val="7"/>
                <c:pt idx="0">
                  <c:v>2017.6147986881904</c:v>
                </c:pt>
                <c:pt idx="1">
                  <c:v>2392.1812406237309</c:v>
                </c:pt>
                <c:pt idx="2">
                  <c:v>2225.1114989340886</c:v>
                </c:pt>
                <c:pt idx="3">
                  <c:v>2275.8701428509494</c:v>
                </c:pt>
                <c:pt idx="4">
                  <c:v>2362.8819158476867</c:v>
                </c:pt>
                <c:pt idx="5">
                  <c:v>2490.9268120777233</c:v>
                </c:pt>
                <c:pt idx="6">
                  <c:v>2582.2723768293454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65229528"/>
        <c:axId val="365230312"/>
      </c:barChart>
      <c:catAx>
        <c:axId val="36522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230312"/>
        <c:crosses val="autoZero"/>
        <c:auto val="1"/>
        <c:lblAlgn val="ctr"/>
        <c:lblOffset val="100"/>
        <c:noMultiLvlLbl val="0"/>
      </c:catAx>
      <c:valAx>
        <c:axId val="3652303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Total income (£ billions)</a:t>
                </a:r>
              </a:p>
            </c:rich>
          </c:tx>
          <c:layout/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22952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68029725856252"/>
          <c:y val="9.818008996419654E-2"/>
          <c:w val="0.28041496028949692"/>
          <c:h val="0.69737550030655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29966266544569E-2"/>
          <c:y val="4.2340340073169357E-2"/>
          <c:w val="0.92705880654692163"/>
          <c:h val="0.87306513021963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Indicators!$G$4</c:f>
              <c:strCache>
                <c:ptCount val="1"/>
                <c:pt idx="0">
                  <c:v>Overseas UG student FTEs % change 2014-15 to 2018-19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Indicators!$B$7:$B$138</c:f>
              <c:numCache>
                <c:formatCode>General</c:formatCode>
                <c:ptCount val="132"/>
              </c:numCache>
            </c:numRef>
          </c:cat>
          <c:val>
            <c:numRef>
              <c:f>Indicators!$G$7:$G$126</c:f>
              <c:numCache>
                <c:formatCode>0%</c:formatCode>
                <c:ptCount val="120"/>
                <c:pt idx="0">
                  <c:v>-1</c:v>
                </c:pt>
                <c:pt idx="1">
                  <c:v>-0.397881996974281</c:v>
                </c:pt>
                <c:pt idx="2">
                  <c:v>-0.38139534883720899</c:v>
                </c:pt>
                <c:pt idx="3">
                  <c:v>-0.37091988130563802</c:v>
                </c:pt>
                <c:pt idx="4">
                  <c:v>-0.36957746478873199</c:v>
                </c:pt>
                <c:pt idx="5">
                  <c:v>-0.354107648725212</c:v>
                </c:pt>
                <c:pt idx="6">
                  <c:v>-0.34375</c:v>
                </c:pt>
                <c:pt idx="7">
                  <c:v>-0.29126213592233002</c:v>
                </c:pt>
                <c:pt idx="8">
                  <c:v>-0.28349788434414702</c:v>
                </c:pt>
                <c:pt idx="9">
                  <c:v>-0.25531914893617003</c:v>
                </c:pt>
                <c:pt idx="10">
                  <c:v>-0.25</c:v>
                </c:pt>
                <c:pt idx="11">
                  <c:v>-0.24</c:v>
                </c:pt>
                <c:pt idx="12">
                  <c:v>-0.236983660718391</c:v>
                </c:pt>
                <c:pt idx="13">
                  <c:v>-0.19846491228070201</c:v>
                </c:pt>
                <c:pt idx="14">
                  <c:v>-0.16033755274261599</c:v>
                </c:pt>
                <c:pt idx="15">
                  <c:v>-0.15026778315130701</c:v>
                </c:pt>
                <c:pt idx="16">
                  <c:v>-0.10933660933660901</c:v>
                </c:pt>
                <c:pt idx="17">
                  <c:v>-9.5238095238095205E-2</c:v>
                </c:pt>
                <c:pt idx="18">
                  <c:v>-9.0460526315789505E-2</c:v>
                </c:pt>
                <c:pt idx="19">
                  <c:v>-6.3327576280944195E-2</c:v>
                </c:pt>
                <c:pt idx="20">
                  <c:v>-6.3100961538461495E-2</c:v>
                </c:pt>
                <c:pt idx="21">
                  <c:v>-6.0402025770818601E-2</c:v>
                </c:pt>
                <c:pt idx="22">
                  <c:v>-5.8507061197041098E-2</c:v>
                </c:pt>
                <c:pt idx="23">
                  <c:v>-5.8413719185423402E-2</c:v>
                </c:pt>
                <c:pt idx="24">
                  <c:v>-5.29711375212224E-2</c:v>
                </c:pt>
                <c:pt idx="25">
                  <c:v>-1.4388489208633099E-2</c:v>
                </c:pt>
                <c:pt idx="26">
                  <c:v>-1.36655948553055E-2</c:v>
                </c:pt>
                <c:pt idx="27">
                  <c:v>-1.02827763496144E-2</c:v>
                </c:pt>
                <c:pt idx="28">
                  <c:v>-3.2867707477403502E-3</c:v>
                </c:pt>
                <c:pt idx="29">
                  <c:v>8.7232355273592407E-3</c:v>
                </c:pt>
                <c:pt idx="30">
                  <c:v>1.2323943661971801E-2</c:v>
                </c:pt>
                <c:pt idx="31">
                  <c:v>1.7802644964394699E-2</c:v>
                </c:pt>
                <c:pt idx="32">
                  <c:v>1.8837018837018799E-2</c:v>
                </c:pt>
                <c:pt idx="33">
                  <c:v>2.2988505747126398E-2</c:v>
                </c:pt>
                <c:pt idx="34">
                  <c:v>2.8697571743929399E-2</c:v>
                </c:pt>
                <c:pt idx="35">
                  <c:v>2.8953768611957802E-2</c:v>
                </c:pt>
                <c:pt idx="36">
                  <c:v>3.6111111111111101E-2</c:v>
                </c:pt>
                <c:pt idx="37">
                  <c:v>3.69829683698297E-2</c:v>
                </c:pt>
                <c:pt idx="38">
                  <c:v>4.4076273835573603E-2</c:v>
                </c:pt>
                <c:pt idx="39">
                  <c:v>5.4401497405493202E-2</c:v>
                </c:pt>
                <c:pt idx="40">
                  <c:v>5.6097899556109602E-2</c:v>
                </c:pt>
                <c:pt idx="41">
                  <c:v>5.8823529411764698E-2</c:v>
                </c:pt>
                <c:pt idx="42">
                  <c:v>6.3660477453580902E-2</c:v>
                </c:pt>
                <c:pt idx="43">
                  <c:v>7.7797725912627194E-2</c:v>
                </c:pt>
                <c:pt idx="44">
                  <c:v>8.0727130570758407E-2</c:v>
                </c:pt>
                <c:pt idx="45">
                  <c:v>8.7861271676300604E-2</c:v>
                </c:pt>
                <c:pt idx="46">
                  <c:v>9.0310869071931005E-2</c:v>
                </c:pt>
                <c:pt idx="47">
                  <c:v>9.0676883780332104E-2</c:v>
                </c:pt>
                <c:pt idx="48">
                  <c:v>9.1525423728813601E-2</c:v>
                </c:pt>
                <c:pt idx="49">
                  <c:v>9.4440559188470205E-2</c:v>
                </c:pt>
                <c:pt idx="50">
                  <c:v>0.1</c:v>
                </c:pt>
                <c:pt idx="51">
                  <c:v>0.11089987325728801</c:v>
                </c:pt>
                <c:pt idx="52">
                  <c:v>0.119760479041916</c:v>
                </c:pt>
                <c:pt idx="53">
                  <c:v>0.125</c:v>
                </c:pt>
                <c:pt idx="54">
                  <c:v>0.13043478260869601</c:v>
                </c:pt>
                <c:pt idx="55">
                  <c:v>0.13557358053302401</c:v>
                </c:pt>
                <c:pt idx="56">
                  <c:v>0.14685314685314699</c:v>
                </c:pt>
                <c:pt idx="57">
                  <c:v>0.15397923875432501</c:v>
                </c:pt>
                <c:pt idx="58">
                  <c:v>0.162790697674419</c:v>
                </c:pt>
                <c:pt idx="59">
                  <c:v>0.16666666666666699</c:v>
                </c:pt>
                <c:pt idx="60">
                  <c:v>0.16666666666666699</c:v>
                </c:pt>
                <c:pt idx="61">
                  <c:v>0.174344718030183</c:v>
                </c:pt>
                <c:pt idx="62">
                  <c:v>0.185488589818607</c:v>
                </c:pt>
                <c:pt idx="63">
                  <c:v>0.18686131386861299</c:v>
                </c:pt>
                <c:pt idx="64">
                  <c:v>0.190835850956697</c:v>
                </c:pt>
                <c:pt idx="65">
                  <c:v>0.194238683127572</c:v>
                </c:pt>
                <c:pt idx="66">
                  <c:v>0.19702675252525301</c:v>
                </c:pt>
                <c:pt idx="67">
                  <c:v>0.198886639676113</c:v>
                </c:pt>
                <c:pt idx="68">
                  <c:v>0.203764320785597</c:v>
                </c:pt>
                <c:pt idx="69">
                  <c:v>0.210394528450465</c:v>
                </c:pt>
                <c:pt idx="70">
                  <c:v>0.22845984866975799</c:v>
                </c:pt>
                <c:pt idx="71">
                  <c:v>0.242622950819672</c:v>
                </c:pt>
                <c:pt idx="72">
                  <c:v>0.248757477952673</c:v>
                </c:pt>
                <c:pt idx="73">
                  <c:v>0.25198938992042402</c:v>
                </c:pt>
                <c:pt idx="74">
                  <c:v>0.26190476190476197</c:v>
                </c:pt>
                <c:pt idx="75">
                  <c:v>0.26540284360189598</c:v>
                </c:pt>
                <c:pt idx="76">
                  <c:v>0.28947368421052599</c:v>
                </c:pt>
                <c:pt idx="77">
                  <c:v>0.292682926829268</c:v>
                </c:pt>
                <c:pt idx="78">
                  <c:v>0.3125</c:v>
                </c:pt>
                <c:pt idx="79">
                  <c:v>0.315711350979065</c:v>
                </c:pt>
                <c:pt idx="80">
                  <c:v>0.32220269478617503</c:v>
                </c:pt>
                <c:pt idx="81">
                  <c:v>0.32445141065830702</c:v>
                </c:pt>
                <c:pt idx="82">
                  <c:v>0.33333333333333298</c:v>
                </c:pt>
                <c:pt idx="83">
                  <c:v>0.33333333333333298</c:v>
                </c:pt>
                <c:pt idx="84">
                  <c:v>0.34460020905762301</c:v>
                </c:pt>
                <c:pt idx="85">
                  <c:v>0.36340662117765998</c:v>
                </c:pt>
                <c:pt idx="86">
                  <c:v>0.375</c:v>
                </c:pt>
                <c:pt idx="87">
                  <c:v>0.37548192771084299</c:v>
                </c:pt>
                <c:pt idx="88">
                  <c:v>0.38147739801543601</c:v>
                </c:pt>
                <c:pt idx="89">
                  <c:v>0.38215223097112899</c:v>
                </c:pt>
                <c:pt idx="90">
                  <c:v>0.39744399888972198</c:v>
                </c:pt>
                <c:pt idx="91">
                  <c:v>0.399269698179951</c:v>
                </c:pt>
                <c:pt idx="92">
                  <c:v>0.40646510368851502</c:v>
                </c:pt>
                <c:pt idx="93">
                  <c:v>0.42857142857142899</c:v>
                </c:pt>
                <c:pt idx="94">
                  <c:v>0.43336046384596999</c:v>
                </c:pt>
                <c:pt idx="95">
                  <c:v>0.43589743589743601</c:v>
                </c:pt>
                <c:pt idx="96">
                  <c:v>0.45551789187424602</c:v>
                </c:pt>
                <c:pt idx="97">
                  <c:v>0.48046981698989299</c:v>
                </c:pt>
                <c:pt idx="98">
                  <c:v>0.569105691056911</c:v>
                </c:pt>
                <c:pt idx="99">
                  <c:v>0.65867944621938201</c:v>
                </c:pt>
                <c:pt idx="100">
                  <c:v>0.66666666666666696</c:v>
                </c:pt>
                <c:pt idx="101">
                  <c:v>0.679245283018868</c:v>
                </c:pt>
                <c:pt idx="102">
                  <c:v>0.68990976210008204</c:v>
                </c:pt>
                <c:pt idx="103">
                  <c:v>0.76785714285714302</c:v>
                </c:pt>
                <c:pt idx="104">
                  <c:v>0.82608695652173902</c:v>
                </c:pt>
                <c:pt idx="105">
                  <c:v>0.83937823834196901</c:v>
                </c:pt>
                <c:pt idx="106">
                  <c:v>0.87951807228915702</c:v>
                </c:pt>
                <c:pt idx="107">
                  <c:v>0.96103896103896103</c:v>
                </c:pt>
                <c:pt idx="108">
                  <c:v>0.99218086010538897</c:v>
                </c:pt>
                <c:pt idx="109">
                  <c:v>1.07936507936508</c:v>
                </c:pt>
                <c:pt idx="110">
                  <c:v>1.1304347826087</c:v>
                </c:pt>
                <c:pt idx="111">
                  <c:v>1.2014388489208601</c:v>
                </c:pt>
                <c:pt idx="112">
                  <c:v>1.41026391162995</c:v>
                </c:pt>
                <c:pt idx="113">
                  <c:v>1.4710526315789501</c:v>
                </c:pt>
                <c:pt idx="114">
                  <c:v>1.54502369668246</c:v>
                </c:pt>
                <c:pt idx="115">
                  <c:v>1.55851063829787</c:v>
                </c:pt>
                <c:pt idx="116">
                  <c:v>1.5984794871794901</c:v>
                </c:pt>
                <c:pt idx="117">
                  <c:v>1.60606060606061</c:v>
                </c:pt>
                <c:pt idx="118">
                  <c:v>1.7303370786516901</c:v>
                </c:pt>
                <c:pt idx="119">
                  <c:v>1.9827160493827201</c:v>
                </c:pt>
              </c:numCache>
            </c:numRef>
          </c:val>
        </c:ser>
        <c:ser>
          <c:idx val="1"/>
          <c:order val="1"/>
          <c:tx>
            <c:strRef>
              <c:f>Indicators!$F$4</c:f>
              <c:strCache>
                <c:ptCount val="1"/>
                <c:pt idx="0">
                  <c:v>Home and EU UG student FTEs % change 2014-15 to 2018-19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numRef>
              <c:f>Indicators!$B$7:$B$138</c:f>
              <c:numCache>
                <c:formatCode>General</c:formatCode>
                <c:ptCount val="132"/>
              </c:numCache>
            </c:numRef>
          </c:cat>
          <c:val>
            <c:numRef>
              <c:f>Indicators!$F$7:$F$126</c:f>
              <c:numCache>
                <c:formatCode>0%</c:formatCode>
                <c:ptCount val="120"/>
                <c:pt idx="0">
                  <c:v>-0.99041533546325899</c:v>
                </c:pt>
                <c:pt idx="1">
                  <c:v>0.35079340625481398</c:v>
                </c:pt>
                <c:pt idx="2">
                  <c:v>-0.25728729697752001</c:v>
                </c:pt>
                <c:pt idx="3">
                  <c:v>9.6556592673935099E-2</c:v>
                </c:pt>
                <c:pt idx="4">
                  <c:v>-7.7999257149931897E-3</c:v>
                </c:pt>
                <c:pt idx="5">
                  <c:v>8.6918856482818399E-2</c:v>
                </c:pt>
                <c:pt idx="6">
                  <c:v>2.5236593059936901E-2</c:v>
                </c:pt>
                <c:pt idx="7">
                  <c:v>7.5048262548262606E-2</c:v>
                </c:pt>
                <c:pt idx="8">
                  <c:v>-0.195473036403463</c:v>
                </c:pt>
                <c:pt idx="9">
                  <c:v>-1.6737850629112299E-2</c:v>
                </c:pt>
                <c:pt idx="10">
                  <c:v>0.16992014196983099</c:v>
                </c:pt>
                <c:pt idx="11">
                  <c:v>-3.6133122028526199E-2</c:v>
                </c:pt>
                <c:pt idx="12">
                  <c:v>-5.9274478017455404E-3</c:v>
                </c:pt>
                <c:pt idx="13">
                  <c:v>6.1613753294014299E-2</c:v>
                </c:pt>
                <c:pt idx="14">
                  <c:v>-0.123359054013428</c:v>
                </c:pt>
                <c:pt idx="15">
                  <c:v>0.260535117056856</c:v>
                </c:pt>
                <c:pt idx="16">
                  <c:v>0.102077687443541</c:v>
                </c:pt>
                <c:pt idx="17">
                  <c:v>-2.6981919332406099E-2</c:v>
                </c:pt>
                <c:pt idx="18">
                  <c:v>-0.171802054154995</c:v>
                </c:pt>
                <c:pt idx="19">
                  <c:v>0.26014605530946999</c:v>
                </c:pt>
                <c:pt idx="20">
                  <c:v>9.9212812160694899E-2</c:v>
                </c:pt>
                <c:pt idx="21">
                  <c:v>-9.5942678392080302E-2</c:v>
                </c:pt>
                <c:pt idx="22">
                  <c:v>9.1083764124616801E-2</c:v>
                </c:pt>
                <c:pt idx="23">
                  <c:v>0.10800139356636899</c:v>
                </c:pt>
                <c:pt idx="24">
                  <c:v>1.72626192431613E-2</c:v>
                </c:pt>
                <c:pt idx="25">
                  <c:v>0.19480519480519501</c:v>
                </c:pt>
                <c:pt idx="26">
                  <c:v>0.124869383490073</c:v>
                </c:pt>
                <c:pt idx="27">
                  <c:v>9.0578887627695795E-2</c:v>
                </c:pt>
                <c:pt idx="28">
                  <c:v>0.16872192293236399</c:v>
                </c:pt>
                <c:pt idx="29">
                  <c:v>0.15608584691028099</c:v>
                </c:pt>
                <c:pt idx="30">
                  <c:v>-3.7120723047127199E-2</c:v>
                </c:pt>
                <c:pt idx="31">
                  <c:v>0.13423831070889899</c:v>
                </c:pt>
                <c:pt idx="32">
                  <c:v>5.7746377334006199E-2</c:v>
                </c:pt>
                <c:pt idx="33">
                  <c:v>0.12546125461254601</c:v>
                </c:pt>
                <c:pt idx="34">
                  <c:v>0.13096370803316601</c:v>
                </c:pt>
                <c:pt idx="35">
                  <c:v>0.40753838994881297</c:v>
                </c:pt>
                <c:pt idx="36">
                  <c:v>1.8227673965378902E-2</c:v>
                </c:pt>
                <c:pt idx="37">
                  <c:v>0.18904659285130401</c:v>
                </c:pt>
                <c:pt idx="38">
                  <c:v>6.1969483934801901E-2</c:v>
                </c:pt>
                <c:pt idx="39">
                  <c:v>2.5724211121863402E-2</c:v>
                </c:pt>
                <c:pt idx="40">
                  <c:v>0.28099394238680098</c:v>
                </c:pt>
                <c:pt idx="41">
                  <c:v>0.158636897767333</c:v>
                </c:pt>
                <c:pt idx="42">
                  <c:v>0.15005705591479701</c:v>
                </c:pt>
                <c:pt idx="43">
                  <c:v>0.10296296296296301</c:v>
                </c:pt>
                <c:pt idx="44">
                  <c:v>5.1088168290436699E-2</c:v>
                </c:pt>
                <c:pt idx="45">
                  <c:v>-2.9544206479956099E-2</c:v>
                </c:pt>
                <c:pt idx="46">
                  <c:v>3.0511214386744801E-2</c:v>
                </c:pt>
                <c:pt idx="47">
                  <c:v>0.123992391993479</c:v>
                </c:pt>
                <c:pt idx="48">
                  <c:v>0.114558472553699</c:v>
                </c:pt>
                <c:pt idx="49">
                  <c:v>0.149717211295432</c:v>
                </c:pt>
                <c:pt idx="50">
                  <c:v>0.21568627450980399</c:v>
                </c:pt>
                <c:pt idx="51">
                  <c:v>4.42795873420656E-2</c:v>
                </c:pt>
                <c:pt idx="52">
                  <c:v>2.53977114150154E-2</c:v>
                </c:pt>
                <c:pt idx="53">
                  <c:v>0.28518144377962501</c:v>
                </c:pt>
                <c:pt idx="54">
                  <c:v>0.27160747279819297</c:v>
                </c:pt>
                <c:pt idx="55">
                  <c:v>0.32773956900504397</c:v>
                </c:pt>
                <c:pt idx="56">
                  <c:v>8.7719298245614002E-2</c:v>
                </c:pt>
                <c:pt idx="57">
                  <c:v>7.9801415831571201E-2</c:v>
                </c:pt>
                <c:pt idx="58">
                  <c:v>1.23788503982343E-2</c:v>
                </c:pt>
                <c:pt idx="59">
                  <c:v>-6.5152766308835694E-2</c:v>
                </c:pt>
                <c:pt idx="60">
                  <c:v>0.15359778597786</c:v>
                </c:pt>
                <c:pt idx="61">
                  <c:v>0.20841514726507701</c:v>
                </c:pt>
                <c:pt idx="62">
                  <c:v>0.38159371492704802</c:v>
                </c:pt>
                <c:pt idx="63">
                  <c:v>4.9601446848415803E-2</c:v>
                </c:pt>
                <c:pt idx="64">
                  <c:v>0.104165651644336</c:v>
                </c:pt>
                <c:pt idx="65">
                  <c:v>-0.195068550278893</c:v>
                </c:pt>
                <c:pt idx="66">
                  <c:v>4.9401717440000097E-2</c:v>
                </c:pt>
                <c:pt idx="67">
                  <c:v>8.0887450889762E-2</c:v>
                </c:pt>
                <c:pt idx="68">
                  <c:v>0.205952494514929</c:v>
                </c:pt>
                <c:pt idx="69">
                  <c:v>5.9946592057904799E-2</c:v>
                </c:pt>
                <c:pt idx="70">
                  <c:v>9.4945473429115496E-2</c:v>
                </c:pt>
                <c:pt idx="71">
                  <c:v>0.16343933203055599</c:v>
                </c:pt>
                <c:pt idx="72">
                  <c:v>4.0525039562586303E-2</c:v>
                </c:pt>
                <c:pt idx="73">
                  <c:v>0.199344875994385</c:v>
                </c:pt>
                <c:pt idx="74">
                  <c:v>5.9032138899150301E-2</c:v>
                </c:pt>
                <c:pt idx="75">
                  <c:v>0.160084457027688</c:v>
                </c:pt>
                <c:pt idx="76">
                  <c:v>-5.3165250753631099E-2</c:v>
                </c:pt>
                <c:pt idx="77">
                  <c:v>0.16487330787920901</c:v>
                </c:pt>
                <c:pt idx="78">
                  <c:v>0.11973018549747</c:v>
                </c:pt>
                <c:pt idx="79">
                  <c:v>0.16876912521729601</c:v>
                </c:pt>
                <c:pt idx="80">
                  <c:v>0.36954608323902899</c:v>
                </c:pt>
                <c:pt idx="81">
                  <c:v>-0.16368038740920099</c:v>
                </c:pt>
                <c:pt idx="82">
                  <c:v>0.216772151898734</c:v>
                </c:pt>
                <c:pt idx="83">
                  <c:v>0.15718055032039199</c:v>
                </c:pt>
                <c:pt idx="84">
                  <c:v>-1.30538381600471E-2</c:v>
                </c:pt>
                <c:pt idx="85">
                  <c:v>1.09120231679984E-2</c:v>
                </c:pt>
                <c:pt idx="86">
                  <c:v>3.8781163434903003E-2</c:v>
                </c:pt>
                <c:pt idx="87">
                  <c:v>0.17703851640513599</c:v>
                </c:pt>
                <c:pt idx="88">
                  <c:v>0.564624932541824</c:v>
                </c:pt>
                <c:pt idx="89">
                  <c:v>0.47769098371508001</c:v>
                </c:pt>
                <c:pt idx="90">
                  <c:v>0.24794177973582099</c:v>
                </c:pt>
                <c:pt idx="91">
                  <c:v>0.121664592341062</c:v>
                </c:pt>
                <c:pt idx="92">
                  <c:v>9.3428555363722299E-2</c:v>
                </c:pt>
                <c:pt idx="93">
                  <c:v>0.35915308552689001</c:v>
                </c:pt>
                <c:pt idx="94">
                  <c:v>0.11603842940768801</c:v>
                </c:pt>
                <c:pt idx="95">
                  <c:v>4.8638132295719803E-2</c:v>
                </c:pt>
                <c:pt idx="96">
                  <c:v>0.365965009982478</c:v>
                </c:pt>
                <c:pt idx="97">
                  <c:v>0.30471716326661902</c:v>
                </c:pt>
                <c:pt idx="98">
                  <c:v>0.184430702073481</c:v>
                </c:pt>
                <c:pt idx="99">
                  <c:v>7.4698246413117703E-2</c:v>
                </c:pt>
                <c:pt idx="100">
                  <c:v>0.121304791029562</c:v>
                </c:pt>
                <c:pt idx="101">
                  <c:v>7.08502024291498E-2</c:v>
                </c:pt>
                <c:pt idx="102">
                  <c:v>0.21467697156149201</c:v>
                </c:pt>
                <c:pt idx="103">
                  <c:v>0.204301075268817</c:v>
                </c:pt>
                <c:pt idx="104">
                  <c:v>0.241269841269841</c:v>
                </c:pt>
                <c:pt idx="105">
                  <c:v>0.30380170825657299</c:v>
                </c:pt>
                <c:pt idx="106">
                  <c:v>0.110211165750651</c:v>
                </c:pt>
                <c:pt idx="107">
                  <c:v>0.13257436650752799</c:v>
                </c:pt>
                <c:pt idx="108">
                  <c:v>4.4671231566751103E-2</c:v>
                </c:pt>
                <c:pt idx="109">
                  <c:v>0.31517775752051003</c:v>
                </c:pt>
                <c:pt idx="110">
                  <c:v>0.49345892203035102</c:v>
                </c:pt>
                <c:pt idx="111">
                  <c:v>0.13483211906947701</c:v>
                </c:pt>
                <c:pt idx="112">
                  <c:v>0.113614500133042</c:v>
                </c:pt>
                <c:pt idx="113">
                  <c:v>6.13421312910057E-2</c:v>
                </c:pt>
                <c:pt idx="114">
                  <c:v>0.48643516006511101</c:v>
                </c:pt>
                <c:pt idx="115">
                  <c:v>-2.1998508575689801E-2</c:v>
                </c:pt>
                <c:pt idx="116">
                  <c:v>0.306625233426704</c:v>
                </c:pt>
                <c:pt idx="117">
                  <c:v>-5.2805280528052799E-2</c:v>
                </c:pt>
                <c:pt idx="118">
                  <c:v>0.123194221508828</c:v>
                </c:pt>
                <c:pt idx="119">
                  <c:v>0.1682542858478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3"/>
        <c:axId val="436744568"/>
        <c:axId val="436743392"/>
      </c:barChart>
      <c:catAx>
        <c:axId val="43674456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Institutions</a:t>
                </a:r>
                <a:endParaRPr lang="en-GB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7881845299585557"/>
              <c:y val="0.73043540142264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36743392"/>
        <c:crosses val="autoZero"/>
        <c:auto val="1"/>
        <c:lblAlgn val="ctr"/>
        <c:lblOffset val="100"/>
        <c:noMultiLvlLbl val="0"/>
      </c:catAx>
      <c:valAx>
        <c:axId val="43674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674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8872447041371951E-2"/>
          <c:y val="0.92138707408563902"/>
          <c:w val="0.92830560001371032"/>
          <c:h val="6.9672623454798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29966266544569E-2"/>
          <c:y val="4.2340340073169357E-2"/>
          <c:w val="0.92705880654692163"/>
          <c:h val="0.87306513021963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Overseas fee income % change 2014-15 to 2018-19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Indicators!$B$7:$B$131</c:f>
              <c:numCache>
                <c:formatCode>General</c:formatCode>
                <c:ptCount val="125"/>
              </c:numCache>
            </c:numRef>
          </c:cat>
          <c:val>
            <c:numRef>
              <c:f>Sheet1!$E$7:$E$131</c:f>
              <c:numCache>
                <c:formatCode>0%</c:formatCode>
                <c:ptCount val="125"/>
                <c:pt idx="0">
                  <c:v>-0.99767981438515096</c:v>
                </c:pt>
                <c:pt idx="1">
                  <c:v>-0.485243651338367</c:v>
                </c:pt>
                <c:pt idx="2">
                  <c:v>-0.45626996805111802</c:v>
                </c:pt>
                <c:pt idx="3">
                  <c:v>-0.35705100728675498</c:v>
                </c:pt>
                <c:pt idx="4">
                  <c:v>-0.34456076467910801</c:v>
                </c:pt>
                <c:pt idx="5">
                  <c:v>-0.32515644555694601</c:v>
                </c:pt>
                <c:pt idx="6">
                  <c:v>-0.30131826741996198</c:v>
                </c:pt>
                <c:pt idx="7">
                  <c:v>-0.21953781512605</c:v>
                </c:pt>
                <c:pt idx="8">
                  <c:v>-0.21521472392638</c:v>
                </c:pt>
                <c:pt idx="9">
                  <c:v>-0.215189873417722</c:v>
                </c:pt>
                <c:pt idx="10">
                  <c:v>-0.21134457740506901</c:v>
                </c:pt>
                <c:pt idx="11">
                  <c:v>-0.195306276240715</c:v>
                </c:pt>
                <c:pt idx="12">
                  <c:v>-0.19408700980392199</c:v>
                </c:pt>
                <c:pt idx="13">
                  <c:v>-0.13540835652746799</c:v>
                </c:pt>
                <c:pt idx="14">
                  <c:v>-0.112376541751335</c:v>
                </c:pt>
                <c:pt idx="15">
                  <c:v>-9.08455136722848E-2</c:v>
                </c:pt>
                <c:pt idx="16">
                  <c:v>-8.6210297889129997E-2</c:v>
                </c:pt>
                <c:pt idx="17">
                  <c:v>-8.5759068517689205E-2</c:v>
                </c:pt>
                <c:pt idx="18">
                  <c:v>-7.8691559944452996E-2</c:v>
                </c:pt>
                <c:pt idx="19">
                  <c:v>-7.4802842195674193E-2</c:v>
                </c:pt>
                <c:pt idx="20">
                  <c:v>-3.7399178207274397E-2</c:v>
                </c:pt>
                <c:pt idx="21">
                  <c:v>-3.3372025536854297E-2</c:v>
                </c:pt>
                <c:pt idx="22">
                  <c:v>4.1694404540835997E-3</c:v>
                </c:pt>
                <c:pt idx="23">
                  <c:v>6.9821567106283901E-3</c:v>
                </c:pt>
                <c:pt idx="24">
                  <c:v>1.6096265041412702E-2</c:v>
                </c:pt>
                <c:pt idx="25">
                  <c:v>2.8743056452654701E-2</c:v>
                </c:pt>
                <c:pt idx="26">
                  <c:v>2.8984593748755699E-2</c:v>
                </c:pt>
                <c:pt idx="27">
                  <c:v>3.00092336103416E-2</c:v>
                </c:pt>
                <c:pt idx="28">
                  <c:v>5.7401812688821802E-2</c:v>
                </c:pt>
                <c:pt idx="29">
                  <c:v>6.2639795264095605E-2</c:v>
                </c:pt>
                <c:pt idx="30">
                  <c:v>9.2027033129129895E-2</c:v>
                </c:pt>
                <c:pt idx="31">
                  <c:v>9.64747525825327E-2</c:v>
                </c:pt>
                <c:pt idx="32">
                  <c:v>0.115509657678332</c:v>
                </c:pt>
                <c:pt idx="33">
                  <c:v>0.120373514431239</c:v>
                </c:pt>
                <c:pt idx="34">
                  <c:v>0.12655063063063099</c:v>
                </c:pt>
                <c:pt idx="35">
                  <c:v>0.13100848256361899</c:v>
                </c:pt>
                <c:pt idx="36">
                  <c:v>0.13145517714069599</c:v>
                </c:pt>
                <c:pt idx="37">
                  <c:v>0.13486305411879099</c:v>
                </c:pt>
                <c:pt idx="38">
                  <c:v>0.135327394058467</c:v>
                </c:pt>
                <c:pt idx="39">
                  <c:v>0.13673755407958099</c:v>
                </c:pt>
                <c:pt idx="40">
                  <c:v>0.137733069911297</c:v>
                </c:pt>
                <c:pt idx="41">
                  <c:v>0.139258830341633</c:v>
                </c:pt>
                <c:pt idx="42">
                  <c:v>0.14238929232521699</c:v>
                </c:pt>
                <c:pt idx="43">
                  <c:v>0.16004689617930401</c:v>
                </c:pt>
                <c:pt idx="44">
                  <c:v>0.16935483870967699</c:v>
                </c:pt>
                <c:pt idx="45">
                  <c:v>0.171463563992652</c:v>
                </c:pt>
                <c:pt idx="46">
                  <c:v>0.182076369475831</c:v>
                </c:pt>
                <c:pt idx="47">
                  <c:v>0.18348193336461799</c:v>
                </c:pt>
                <c:pt idx="48">
                  <c:v>0.183633172444054</c:v>
                </c:pt>
                <c:pt idx="49">
                  <c:v>0.184083651618559</c:v>
                </c:pt>
                <c:pt idx="50">
                  <c:v>0.18942243859260899</c:v>
                </c:pt>
                <c:pt idx="51">
                  <c:v>0.207327177319612</c:v>
                </c:pt>
                <c:pt idx="52">
                  <c:v>0.21141831929003899</c:v>
                </c:pt>
                <c:pt idx="53">
                  <c:v>0.215478841870824</c:v>
                </c:pt>
                <c:pt idx="54">
                  <c:v>0.22401774397972099</c:v>
                </c:pt>
                <c:pt idx="55">
                  <c:v>0.23357470858353899</c:v>
                </c:pt>
                <c:pt idx="56">
                  <c:v>0.23406314261521699</c:v>
                </c:pt>
                <c:pt idx="57">
                  <c:v>0.24857310503013799</c:v>
                </c:pt>
                <c:pt idx="58">
                  <c:v>0.25326942114312501</c:v>
                </c:pt>
                <c:pt idx="59">
                  <c:v>0.25374985955196699</c:v>
                </c:pt>
                <c:pt idx="60">
                  <c:v>0.25428814039060299</c:v>
                </c:pt>
                <c:pt idx="61">
                  <c:v>0.258799614849684</c:v>
                </c:pt>
                <c:pt idx="62">
                  <c:v>0.25961105083048203</c:v>
                </c:pt>
                <c:pt idx="63">
                  <c:v>0.26672188858976997</c:v>
                </c:pt>
                <c:pt idx="64">
                  <c:v>0.26950792670372697</c:v>
                </c:pt>
                <c:pt idx="65">
                  <c:v>0.277022653721683</c:v>
                </c:pt>
                <c:pt idx="66">
                  <c:v>0.28094140166180898</c:v>
                </c:pt>
                <c:pt idx="67">
                  <c:v>0.28122866894198001</c:v>
                </c:pt>
                <c:pt idx="68">
                  <c:v>0.29252218407927999</c:v>
                </c:pt>
                <c:pt idx="69">
                  <c:v>0.29822606907190002</c:v>
                </c:pt>
                <c:pt idx="70">
                  <c:v>0.32130086488183601</c:v>
                </c:pt>
                <c:pt idx="71">
                  <c:v>0.33035111953483898</c:v>
                </c:pt>
                <c:pt idx="72">
                  <c:v>0.337016574585635</c:v>
                </c:pt>
                <c:pt idx="73">
                  <c:v>0.33982339045333498</c:v>
                </c:pt>
                <c:pt idx="74">
                  <c:v>0.34006878761822901</c:v>
                </c:pt>
                <c:pt idx="75">
                  <c:v>0.343033016228316</c:v>
                </c:pt>
                <c:pt idx="76">
                  <c:v>0.34777676950998199</c:v>
                </c:pt>
                <c:pt idx="77">
                  <c:v>0.35000454118857999</c:v>
                </c:pt>
                <c:pt idx="78">
                  <c:v>0.35416046811464802</c:v>
                </c:pt>
                <c:pt idx="79">
                  <c:v>0.36395473144837198</c:v>
                </c:pt>
                <c:pt idx="80">
                  <c:v>0.36809235427706299</c:v>
                </c:pt>
                <c:pt idx="81">
                  <c:v>0.36838365058374201</c:v>
                </c:pt>
                <c:pt idx="82">
                  <c:v>0.37328827137313803</c:v>
                </c:pt>
                <c:pt idx="83">
                  <c:v>0.37887255142247001</c:v>
                </c:pt>
                <c:pt idx="84">
                  <c:v>0.42857142857142899</c:v>
                </c:pt>
                <c:pt idx="85">
                  <c:v>0.42895842547545299</c:v>
                </c:pt>
                <c:pt idx="86">
                  <c:v>0.43673660522653102</c:v>
                </c:pt>
                <c:pt idx="87">
                  <c:v>0.43973796702381601</c:v>
                </c:pt>
                <c:pt idx="88">
                  <c:v>0.44472152950955901</c:v>
                </c:pt>
                <c:pt idx="89">
                  <c:v>0.45002227324127098</c:v>
                </c:pt>
                <c:pt idx="90">
                  <c:v>0.46438746438746398</c:v>
                </c:pt>
                <c:pt idx="91">
                  <c:v>0.47212980265256799</c:v>
                </c:pt>
                <c:pt idx="92">
                  <c:v>0.47267013951277398</c:v>
                </c:pt>
                <c:pt idx="93">
                  <c:v>0.47600059075468898</c:v>
                </c:pt>
                <c:pt idx="94">
                  <c:v>0.48359415905521003</c:v>
                </c:pt>
                <c:pt idx="95">
                  <c:v>0.487683574627643</c:v>
                </c:pt>
                <c:pt idx="96">
                  <c:v>0.48904922313009203</c:v>
                </c:pt>
                <c:pt idx="97">
                  <c:v>0.49832775919732403</c:v>
                </c:pt>
                <c:pt idx="98">
                  <c:v>0.51181987195427903</c:v>
                </c:pt>
                <c:pt idx="99">
                  <c:v>0.51307566771484303</c:v>
                </c:pt>
                <c:pt idx="100">
                  <c:v>0.52376205356286998</c:v>
                </c:pt>
                <c:pt idx="101">
                  <c:v>0.53153357531760403</c:v>
                </c:pt>
                <c:pt idx="102">
                  <c:v>0.55559830704116997</c:v>
                </c:pt>
                <c:pt idx="103">
                  <c:v>0.55782312925170097</c:v>
                </c:pt>
                <c:pt idx="104">
                  <c:v>0.583353951209857</c:v>
                </c:pt>
                <c:pt idx="105">
                  <c:v>0.59185647425897003</c:v>
                </c:pt>
                <c:pt idx="106">
                  <c:v>0.63270031250395398</c:v>
                </c:pt>
                <c:pt idx="107">
                  <c:v>0.63777461198170504</c:v>
                </c:pt>
                <c:pt idx="108">
                  <c:v>0.65614145687977699</c:v>
                </c:pt>
                <c:pt idx="109">
                  <c:v>0.68078363583981605</c:v>
                </c:pt>
                <c:pt idx="110">
                  <c:v>0.714521122540697</c:v>
                </c:pt>
                <c:pt idx="111">
                  <c:v>0.73693863648273294</c:v>
                </c:pt>
                <c:pt idx="112">
                  <c:v>0.75</c:v>
                </c:pt>
                <c:pt idx="113">
                  <c:v>0.76076803321224695</c:v>
                </c:pt>
                <c:pt idx="114">
                  <c:v>0.80398812049215096</c:v>
                </c:pt>
                <c:pt idx="115">
                  <c:v>0.86606909755460804</c:v>
                </c:pt>
                <c:pt idx="116">
                  <c:v>0.93583333333333296</c:v>
                </c:pt>
                <c:pt idx="117">
                  <c:v>0.96609882398490099</c:v>
                </c:pt>
                <c:pt idx="118">
                  <c:v>1.1731145935357501</c:v>
                </c:pt>
                <c:pt idx="119">
                  <c:v>1.29684210526316</c:v>
                </c:pt>
                <c:pt idx="120">
                  <c:v>1.3162546071510099</c:v>
                </c:pt>
                <c:pt idx="121">
                  <c:v>1.3218514531754599</c:v>
                </c:pt>
                <c:pt idx="122">
                  <c:v>1.32391955498502</c:v>
                </c:pt>
                <c:pt idx="123">
                  <c:v>1.3786078098472001</c:v>
                </c:pt>
                <c:pt idx="124">
                  <c:v>1.3851816097502101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Home and EU fee income % change 2014-15 to 2018-19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numRef>
              <c:f>Indicators!$B$7:$B$131</c:f>
              <c:numCache>
                <c:formatCode>General</c:formatCode>
                <c:ptCount val="125"/>
              </c:numCache>
            </c:numRef>
          </c:cat>
          <c:val>
            <c:numRef>
              <c:f>Sheet1!$D$7:$D$131</c:f>
              <c:numCache>
                <c:formatCode>0%</c:formatCode>
                <c:ptCount val="125"/>
                <c:pt idx="0">
                  <c:v>-0.99363057324840798</c:v>
                </c:pt>
                <c:pt idx="1">
                  <c:v>0.106389510152173</c:v>
                </c:pt>
                <c:pt idx="2">
                  <c:v>0.387372306635763</c:v>
                </c:pt>
                <c:pt idx="3">
                  <c:v>0.18716523496715501</c:v>
                </c:pt>
                <c:pt idx="4">
                  <c:v>9.2140989858934402E-2</c:v>
                </c:pt>
                <c:pt idx="5">
                  <c:v>0.28136318877660799</c:v>
                </c:pt>
                <c:pt idx="6">
                  <c:v>-5.9614133969217403E-4</c:v>
                </c:pt>
                <c:pt idx="7">
                  <c:v>0.16387172697852301</c:v>
                </c:pt>
                <c:pt idx="8">
                  <c:v>9.2045321808200006E-2</c:v>
                </c:pt>
                <c:pt idx="9">
                  <c:v>0.25143325143325101</c:v>
                </c:pt>
                <c:pt idx="10">
                  <c:v>-4.2551837513920603E-2</c:v>
                </c:pt>
                <c:pt idx="11">
                  <c:v>0.22984577190566099</c:v>
                </c:pt>
                <c:pt idx="12">
                  <c:v>7.8649957715076504E-2</c:v>
                </c:pt>
                <c:pt idx="13">
                  <c:v>0.39065758839376002</c:v>
                </c:pt>
                <c:pt idx="14">
                  <c:v>0.27709493551842901</c:v>
                </c:pt>
                <c:pt idx="15">
                  <c:v>0.33331685737587402</c:v>
                </c:pt>
                <c:pt idx="16">
                  <c:v>0.32710947910357402</c:v>
                </c:pt>
                <c:pt idx="17">
                  <c:v>0.248418907172616</c:v>
                </c:pt>
                <c:pt idx="18">
                  <c:v>0.15049423053062599</c:v>
                </c:pt>
                <c:pt idx="19">
                  <c:v>0.20625456671050699</c:v>
                </c:pt>
                <c:pt idx="20">
                  <c:v>4.6996855987913901E-2</c:v>
                </c:pt>
                <c:pt idx="21">
                  <c:v>0.48030928025748698</c:v>
                </c:pt>
                <c:pt idx="22">
                  <c:v>4.2896381366711499E-2</c:v>
                </c:pt>
                <c:pt idx="23">
                  <c:v>0.349661353218855</c:v>
                </c:pt>
                <c:pt idx="24">
                  <c:v>2.2798761307941801E-2</c:v>
                </c:pt>
                <c:pt idx="25">
                  <c:v>0.40143543461770398</c:v>
                </c:pt>
                <c:pt idx="26">
                  <c:v>0.13104530197252601</c:v>
                </c:pt>
                <c:pt idx="27">
                  <c:v>0.35945351395160402</c:v>
                </c:pt>
                <c:pt idx="28">
                  <c:v>0.50543510900246202</c:v>
                </c:pt>
                <c:pt idx="29">
                  <c:v>0.60352618523299295</c:v>
                </c:pt>
                <c:pt idx="30">
                  <c:v>0.26109470919144501</c:v>
                </c:pt>
                <c:pt idx="31">
                  <c:v>0.12117593889313601</c:v>
                </c:pt>
                <c:pt idx="32">
                  <c:v>6.3495650209015903E-2</c:v>
                </c:pt>
                <c:pt idx="33">
                  <c:v>3.1523428417587498E-2</c:v>
                </c:pt>
                <c:pt idx="34">
                  <c:v>0.172849620737904</c:v>
                </c:pt>
                <c:pt idx="35">
                  <c:v>0.23072761698674599</c:v>
                </c:pt>
                <c:pt idx="36">
                  <c:v>0.25852654759433602</c:v>
                </c:pt>
                <c:pt idx="37">
                  <c:v>0.177277801301051</c:v>
                </c:pt>
                <c:pt idx="38">
                  <c:v>0.11302187520165199</c:v>
                </c:pt>
                <c:pt idx="39">
                  <c:v>0.224692884319035</c:v>
                </c:pt>
                <c:pt idx="40">
                  <c:v>0.27687751556782703</c:v>
                </c:pt>
                <c:pt idx="41">
                  <c:v>0.16282925032234299</c:v>
                </c:pt>
                <c:pt idx="42">
                  <c:v>0.33413229440162601</c:v>
                </c:pt>
                <c:pt idx="43">
                  <c:v>0.249797649505236</c:v>
                </c:pt>
                <c:pt idx="44">
                  <c:v>0.24030030374233499</c:v>
                </c:pt>
                <c:pt idx="45">
                  <c:v>0.18941165466279999</c:v>
                </c:pt>
                <c:pt idx="46">
                  <c:v>0.348789355385422</c:v>
                </c:pt>
                <c:pt idx="47">
                  <c:v>0.17791186688608501</c:v>
                </c:pt>
                <c:pt idx="48">
                  <c:v>0.24713776081635999</c:v>
                </c:pt>
                <c:pt idx="49">
                  <c:v>3.12009693505041E-2</c:v>
                </c:pt>
                <c:pt idx="50">
                  <c:v>0.14899756986634299</c:v>
                </c:pt>
                <c:pt idx="51">
                  <c:v>0.31948018002564799</c:v>
                </c:pt>
                <c:pt idx="52">
                  <c:v>0.23052044377172701</c:v>
                </c:pt>
                <c:pt idx="53">
                  <c:v>0.13595218182712601</c:v>
                </c:pt>
                <c:pt idx="54">
                  <c:v>0.16691939811034601</c:v>
                </c:pt>
                <c:pt idx="55">
                  <c:v>0.22794677015688899</c:v>
                </c:pt>
                <c:pt idx="56">
                  <c:v>0.25750171694225799</c:v>
                </c:pt>
                <c:pt idx="57">
                  <c:v>0.234299187435453</c:v>
                </c:pt>
                <c:pt idx="58">
                  <c:v>9.9225908895431494E-2</c:v>
                </c:pt>
                <c:pt idx="59">
                  <c:v>0.30925304046303098</c:v>
                </c:pt>
                <c:pt idx="60">
                  <c:v>0.12173469693788801</c:v>
                </c:pt>
                <c:pt idx="61">
                  <c:v>0.14608231707317099</c:v>
                </c:pt>
                <c:pt idx="62">
                  <c:v>0.13561418383123</c:v>
                </c:pt>
                <c:pt idx="63">
                  <c:v>0.36223410871999001</c:v>
                </c:pt>
                <c:pt idx="64">
                  <c:v>0.34084507042253498</c:v>
                </c:pt>
                <c:pt idx="65">
                  <c:v>0.42316975060337902</c:v>
                </c:pt>
                <c:pt idx="66">
                  <c:v>0.39083020265428098</c:v>
                </c:pt>
                <c:pt idx="67">
                  <c:v>0.33094343917150298</c:v>
                </c:pt>
                <c:pt idx="68">
                  <c:v>0.21441157929743901</c:v>
                </c:pt>
                <c:pt idx="69">
                  <c:v>0.32849703457254398</c:v>
                </c:pt>
                <c:pt idx="70">
                  <c:v>0.56135428635134199</c:v>
                </c:pt>
                <c:pt idx="71">
                  <c:v>0.27888839459489501</c:v>
                </c:pt>
                <c:pt idx="72">
                  <c:v>0.17069799585348999</c:v>
                </c:pt>
                <c:pt idx="73">
                  <c:v>0.36298617566797597</c:v>
                </c:pt>
                <c:pt idx="74">
                  <c:v>0.106791149763397</c:v>
                </c:pt>
                <c:pt idx="75">
                  <c:v>4.0869752687178497E-2</c:v>
                </c:pt>
                <c:pt idx="76">
                  <c:v>0.29658167553936698</c:v>
                </c:pt>
                <c:pt idx="77">
                  <c:v>0.21369083422014501</c:v>
                </c:pt>
                <c:pt idx="78">
                  <c:v>0.130707414422223</c:v>
                </c:pt>
                <c:pt idx="79">
                  <c:v>0.25277053760618101</c:v>
                </c:pt>
                <c:pt idx="80">
                  <c:v>0.508220929207441</c:v>
                </c:pt>
                <c:pt idx="81">
                  <c:v>0.161050845736781</c:v>
                </c:pt>
                <c:pt idx="82">
                  <c:v>0.36859318374098698</c:v>
                </c:pt>
                <c:pt idx="83">
                  <c:v>0.36202179284987301</c:v>
                </c:pt>
                <c:pt idx="84">
                  <c:v>6.6093689933549304E-2</c:v>
                </c:pt>
                <c:pt idx="85">
                  <c:v>0.25328664628218001</c:v>
                </c:pt>
                <c:pt idx="86">
                  <c:v>0.292369757810511</c:v>
                </c:pt>
                <c:pt idx="87">
                  <c:v>0.27578192814941299</c:v>
                </c:pt>
                <c:pt idx="88">
                  <c:v>0.42465338283203302</c:v>
                </c:pt>
                <c:pt idx="89">
                  <c:v>0.27464915761751901</c:v>
                </c:pt>
                <c:pt idx="90">
                  <c:v>0.42113821138211399</c:v>
                </c:pt>
                <c:pt idx="91">
                  <c:v>0.107543312891659</c:v>
                </c:pt>
                <c:pt idx="92">
                  <c:v>0.37904364809117103</c:v>
                </c:pt>
                <c:pt idx="93">
                  <c:v>4.9666104642672203E-2</c:v>
                </c:pt>
                <c:pt idx="94">
                  <c:v>0.25284843028178799</c:v>
                </c:pt>
                <c:pt idx="95">
                  <c:v>0.22326080695415401</c:v>
                </c:pt>
                <c:pt idx="96">
                  <c:v>0.453270834197536</c:v>
                </c:pt>
                <c:pt idx="97">
                  <c:v>0.27330441223150997</c:v>
                </c:pt>
                <c:pt idx="98">
                  <c:v>-1.7642128113798301E-2</c:v>
                </c:pt>
                <c:pt idx="99">
                  <c:v>0.39053538351670403</c:v>
                </c:pt>
                <c:pt idx="100">
                  <c:v>0.20612438860427901</c:v>
                </c:pt>
                <c:pt idx="101">
                  <c:v>0.14969511140825101</c:v>
                </c:pt>
                <c:pt idx="102">
                  <c:v>0.15290519877675801</c:v>
                </c:pt>
                <c:pt idx="103">
                  <c:v>0.46549352558933699</c:v>
                </c:pt>
                <c:pt idx="104">
                  <c:v>0.28499693815064298</c:v>
                </c:pt>
                <c:pt idx="105">
                  <c:v>0.29723089407071002</c:v>
                </c:pt>
                <c:pt idx="106">
                  <c:v>0.51933470258950498</c:v>
                </c:pt>
                <c:pt idx="107">
                  <c:v>0.16056621619443001</c:v>
                </c:pt>
                <c:pt idx="108">
                  <c:v>0.46727954275161998</c:v>
                </c:pt>
                <c:pt idx="109">
                  <c:v>0.37421270469677897</c:v>
                </c:pt>
                <c:pt idx="110">
                  <c:v>0.24557283353854101</c:v>
                </c:pt>
                <c:pt idx="111">
                  <c:v>0.32866816226562701</c:v>
                </c:pt>
                <c:pt idx="112">
                  <c:v>8.3681106604753197E-2</c:v>
                </c:pt>
                <c:pt idx="113">
                  <c:v>0.14527463523776499</c:v>
                </c:pt>
                <c:pt idx="114">
                  <c:v>0.15731360273192899</c:v>
                </c:pt>
                <c:pt idx="115">
                  <c:v>0.49454470596308198</c:v>
                </c:pt>
                <c:pt idx="116">
                  <c:v>0.341122650840752</c:v>
                </c:pt>
                <c:pt idx="117">
                  <c:v>0.255349082595697</c:v>
                </c:pt>
                <c:pt idx="118">
                  <c:v>0.46639296187683299</c:v>
                </c:pt>
                <c:pt idx="119">
                  <c:v>0.168001058691193</c:v>
                </c:pt>
                <c:pt idx="120">
                  <c:v>0.42665562705022397</c:v>
                </c:pt>
                <c:pt idx="121">
                  <c:v>0.374068545244849</c:v>
                </c:pt>
                <c:pt idx="122">
                  <c:v>0.33517536704730799</c:v>
                </c:pt>
                <c:pt idx="123">
                  <c:v>0.84194620731338798</c:v>
                </c:pt>
                <c:pt idx="124">
                  <c:v>0.13701947745418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3"/>
        <c:axId val="436748880"/>
        <c:axId val="436750448"/>
      </c:barChart>
      <c:catAx>
        <c:axId val="43674888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Institutions</a:t>
                </a:r>
                <a:endParaRPr lang="en-GB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50503591305834683"/>
              <c:y val="0.75761612948853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36750448"/>
        <c:crosses val="autoZero"/>
        <c:auto val="1"/>
        <c:lblAlgn val="ctr"/>
        <c:lblOffset val="100"/>
        <c:noMultiLvlLbl val="0"/>
      </c:catAx>
      <c:valAx>
        <c:axId val="43675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674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6016901713423757E-2"/>
          <c:y val="0.92138707408563902"/>
          <c:w val="0.91116128798411522"/>
          <c:h val="6.9672623454798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99954287788032"/>
          <c:y val="0.10983881252131619"/>
          <c:w val="0.80846879792585202"/>
          <c:h val="0.70920297041328184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val>
            <c:numRef>
              <c:f>overseas_data!$CO$7:$CO$132</c:f>
              <c:numCache>
                <c:formatCode>0%</c:formatCode>
                <c:ptCount val="126"/>
                <c:pt idx="0">
                  <c:v>-0.99781567985538433</c:v>
                </c:pt>
                <c:pt idx="1">
                  <c:v>-0.5153867626993589</c:v>
                </c:pt>
                <c:pt idx="2">
                  <c:v>-0.48810972087002824</c:v>
                </c:pt>
                <c:pt idx="3">
                  <c:v>-0.39470082576336557</c:v>
                </c:pt>
                <c:pt idx="4">
                  <c:v>-0.3829419870030471</c:v>
                </c:pt>
                <c:pt idx="5">
                  <c:v>-0.36467394634292738</c:v>
                </c:pt>
                <c:pt idx="6">
                  <c:v>-0.3422316846625244</c:v>
                </c:pt>
                <c:pt idx="7">
                  <c:v>-0.26524013353915082</c:v>
                </c:pt>
                <c:pt idx="8">
                  <c:v>-0.26117019399034275</c:v>
                </c:pt>
                <c:pt idx="9">
                  <c:v>-0.26114679867820906</c:v>
                </c:pt>
                <c:pt idx="10">
                  <c:v>-0.25752667557741443</c:v>
                </c:pt>
                <c:pt idx="11">
                  <c:v>-0.24242754553604901</c:v>
                </c:pt>
                <c:pt idx="12">
                  <c:v>-0.24127967692480662</c:v>
                </c:pt>
                <c:pt idx="13">
                  <c:v>-0.18603712926380389</c:v>
                </c:pt>
                <c:pt idx="14">
                  <c:v>-0.16435401190431828</c:v>
                </c:pt>
                <c:pt idx="15">
                  <c:v>-0.14408379814798764</c:v>
                </c:pt>
                <c:pt idx="16">
                  <c:v>-0.13972001141257007</c:v>
                </c:pt>
                <c:pt idx="17">
                  <c:v>-0.13929520513863558</c:v>
                </c:pt>
                <c:pt idx="18">
                  <c:v>-0.13264155585731813</c:v>
                </c:pt>
                <c:pt idx="19">
                  <c:v>-0.12898055371118849</c:v>
                </c:pt>
                <c:pt idx="20">
                  <c:v>-9.3767174139567283E-2</c:v>
                </c:pt>
                <c:pt idx="21">
                  <c:v>-8.997584354638391E-2</c:v>
                </c:pt>
                <c:pt idx="22">
                  <c:v>-5.4632731384324444E-2</c:v>
                </c:pt>
                <c:pt idx="23">
                  <c:v>-5.198472221603289E-2</c:v>
                </c:pt>
                <c:pt idx="24">
                  <c:v>-4.340431800193454E-2</c:v>
                </c:pt>
                <c:pt idx="25">
                  <c:v>-3.1498097625628753E-2</c:v>
                </c:pt>
                <c:pt idx="26">
                  <c:v>-3.1270704274780875E-2</c:v>
                </c:pt>
                <c:pt idx="27">
                  <c:v>-3.0306065292315637E-2</c:v>
                </c:pt>
                <c:pt idx="28">
                  <c:v>-4.5175413435572069E-3</c:v>
                </c:pt>
                <c:pt idx="29">
                  <c:v>4.137153555153538E-4</c:v>
                </c:pt>
                <c:pt idx="30">
                  <c:v>2.8080094826358138E-2</c:v>
                </c:pt>
                <c:pt idx="31">
                  <c:v>3.2267364645414708E-2</c:v>
                </c:pt>
                <c:pt idx="32">
                  <c:v>5.0187623432255961E-2</c:v>
                </c:pt>
                <c:pt idx="33">
                  <c:v>5.4766662375478878E-2</c:v>
                </c:pt>
                <c:pt idx="34">
                  <c:v>6.058205889531261E-2</c:v>
                </c:pt>
                <c:pt idx="35">
                  <c:v>6.4778867856036329E-2</c:v>
                </c:pt>
                <c:pt idx="36">
                  <c:v>6.5199404884175569E-2</c:v>
                </c:pt>
                <c:pt idx="37">
                  <c:v>6.8407723341967319E-2</c:v>
                </c:pt>
                <c:pt idx="38">
                  <c:v>6.8844872455250894E-2</c:v>
                </c:pt>
                <c:pt idx="39">
                  <c:v>7.0172456300930011E-2</c:v>
                </c:pt>
                <c:pt idx="40">
                  <c:v>7.1109676698980648E-2</c:v>
                </c:pt>
                <c:pt idx="41">
                  <c:v>7.254609162307632E-2</c:v>
                </c:pt>
                <c:pt idx="42">
                  <c:v>7.5493239958508651E-2</c:v>
                </c:pt>
                <c:pt idx="43">
                  <c:v>9.2116849534087233E-2</c:v>
                </c:pt>
                <c:pt idx="44">
                  <c:v>0.10087973740128982</c:v>
                </c:pt>
                <c:pt idx="45">
                  <c:v>0.10286497991188104</c:v>
                </c:pt>
                <c:pt idx="46">
                  <c:v>0.11285632054404146</c:v>
                </c:pt>
                <c:pt idx="47">
                  <c:v>0.1141795773977914</c:v>
                </c:pt>
                <c:pt idx="48">
                  <c:v>0.11432196021654201</c:v>
                </c:pt>
                <c:pt idx="49">
                  <c:v>0.11474606022358547</c:v>
                </c:pt>
                <c:pt idx="50">
                  <c:v>0.11977221841566955</c:v>
                </c:pt>
                <c:pt idx="51">
                  <c:v>0.13662849113590936</c:v>
                </c:pt>
                <c:pt idx="52">
                  <c:v>0.14048006394253901</c:v>
                </c:pt>
                <c:pt idx="53">
                  <c:v>0.14430281037028611</c:v>
                </c:pt>
                <c:pt idx="54">
                  <c:v>0.15234169129860278</c:v>
                </c:pt>
                <c:pt idx="55">
                  <c:v>0.16133901900027306</c:v>
                </c:pt>
                <c:pt idx="56">
                  <c:v>0.16179885130329297</c:v>
                </c:pt>
                <c:pt idx="57">
                  <c:v>0.17545913908272104</c:v>
                </c:pt>
                <c:pt idx="58">
                  <c:v>0.17988044823377675</c:v>
                </c:pt>
                <c:pt idx="59">
                  <c:v>0.1803327531217839</c:v>
                </c:pt>
                <c:pt idx="60">
                  <c:v>0.18083951330155931</c:v>
                </c:pt>
                <c:pt idx="61">
                  <c:v>0.18508680475954536</c:v>
                </c:pt>
                <c:pt idx="62">
                  <c:v>0.18585072465784053</c:v>
                </c:pt>
                <c:pt idx="63">
                  <c:v>0.19254516585396775</c:v>
                </c:pt>
                <c:pt idx="64">
                  <c:v>0.19516805909881613</c:v>
                </c:pt>
                <c:pt idx="65">
                  <c:v>0.20224273859926495</c:v>
                </c:pt>
                <c:pt idx="66">
                  <c:v>0.20593201242826631</c:v>
                </c:pt>
                <c:pt idx="67">
                  <c:v>0.20620245790596869</c:v>
                </c:pt>
                <c:pt idx="68">
                  <c:v>0.2168346471842954</c:v>
                </c:pt>
                <c:pt idx="69">
                  <c:v>0.22220452397872648</c:v>
                </c:pt>
                <c:pt idx="70">
                  <c:v>0.24392810548787794</c:v>
                </c:pt>
                <c:pt idx="71">
                  <c:v>0.25244839516898715</c:v>
                </c:pt>
                <c:pt idx="72">
                  <c:v>0.26136598867965721</c:v>
                </c:pt>
                <c:pt idx="73">
                  <c:v>0.26159701587303263</c:v>
                </c:pt>
                <c:pt idx="74">
                  <c:v>0.26438766513179029</c:v>
                </c:pt>
                <c:pt idx="75">
                  <c:v>0.26885363362496351</c:v>
                </c:pt>
                <c:pt idx="76">
                  <c:v>0.27095095141024073</c:v>
                </c:pt>
                <c:pt idx="77">
                  <c:v>0.27486351549393417</c:v>
                </c:pt>
                <c:pt idx="78">
                  <c:v>0.28408424618229133</c:v>
                </c:pt>
                <c:pt idx="79">
                  <c:v>0.2879795780202648</c:v>
                </c:pt>
                <c:pt idx="80">
                  <c:v>0.28825381659267013</c:v>
                </c:pt>
                <c:pt idx="81">
                  <c:v>0.292871232511213</c:v>
                </c:pt>
                <c:pt idx="82">
                  <c:v>0.29812850819073849</c:v>
                </c:pt>
                <c:pt idx="83">
                  <c:v>0.34491711761339822</c:v>
                </c:pt>
                <c:pt idx="84">
                  <c:v>0.34528145274587879</c:v>
                </c:pt>
                <c:pt idx="85">
                  <c:v>0.35260415770964731</c:v>
                </c:pt>
                <c:pt idx="86">
                  <c:v>0.35542976570977131</c:v>
                </c:pt>
                <c:pt idx="87">
                  <c:v>0.36012150065541176</c:v>
                </c:pt>
                <c:pt idx="88">
                  <c:v>0.36511184334201391</c:v>
                </c:pt>
                <c:pt idx="89">
                  <c:v>0.37863583737122719</c:v>
                </c:pt>
                <c:pt idx="90">
                  <c:v>0.38592479965539106</c:v>
                </c:pt>
                <c:pt idx="91">
                  <c:v>0.38643349546018829</c:v>
                </c:pt>
                <c:pt idx="92">
                  <c:v>0.38956892207942878</c:v>
                </c:pt>
                <c:pt idx="93">
                  <c:v>0.39671782607322442</c:v>
                </c:pt>
                <c:pt idx="94">
                  <c:v>0.40056777357630463</c:v>
                </c:pt>
                <c:pt idx="95">
                  <c:v>0.40185345240961551</c:v>
                </c:pt>
                <c:pt idx="96">
                  <c:v>0.41058865579786524</c:v>
                </c:pt>
                <c:pt idx="97">
                  <c:v>0.42329069717758439</c:v>
                </c:pt>
                <c:pt idx="98">
                  <c:v>0.42447295602781021</c:v>
                </c:pt>
                <c:pt idx="99">
                  <c:v>0.43453356830451356</c:v>
                </c:pt>
                <c:pt idx="100">
                  <c:v>0.44185000515100636</c:v>
                </c:pt>
                <c:pt idx="101">
                  <c:v>0.46450555388906445</c:v>
                </c:pt>
                <c:pt idx="102">
                  <c:v>0.46660009492127713</c:v>
                </c:pt>
                <c:pt idx="103">
                  <c:v>0.49063588255606222</c:v>
                </c:pt>
                <c:pt idx="104">
                  <c:v>0.49864051471022081</c:v>
                </c:pt>
                <c:pt idx="105">
                  <c:v>0.53709261875351855</c:v>
                </c:pt>
                <c:pt idx="106">
                  <c:v>0.54186977731278574</c:v>
                </c:pt>
                <c:pt idx="107">
                  <c:v>0.559161096182763</c:v>
                </c:pt>
                <c:pt idx="108">
                  <c:v>0.58236027799181678</c:v>
                </c:pt>
                <c:pt idx="109">
                  <c:v>0.61412216435030575</c:v>
                </c:pt>
                <c:pt idx="110">
                  <c:v>0.63522695311479271</c:v>
                </c:pt>
                <c:pt idx="111">
                  <c:v>0.64752346907641289</c:v>
                </c:pt>
                <c:pt idx="112">
                  <c:v>0.65766094760953941</c:v>
                </c:pt>
                <c:pt idx="113">
                  <c:v>0.69835015225478103</c:v>
                </c:pt>
                <c:pt idx="114">
                  <c:v>0.75679579036540501</c:v>
                </c:pt>
                <c:pt idx="115">
                  <c:v>0.82247477079262232</c:v>
                </c:pt>
                <c:pt idx="116">
                  <c:v>0.85096797430780502</c:v>
                </c:pt>
                <c:pt idx="117">
                  <c:v>1.0458613107671981</c:v>
                </c:pt>
                <c:pt idx="118">
                  <c:v>1.1623435846765311</c:v>
                </c:pt>
                <c:pt idx="119">
                  <c:v>1.180619328935804</c:v>
                </c:pt>
                <c:pt idx="120">
                  <c:v>1.1858884347518517</c:v>
                </c:pt>
                <c:pt idx="121">
                  <c:v>1.1878354326191083</c:v>
                </c:pt>
                <c:pt idx="122">
                  <c:v>1.2393212516866889</c:v>
                </c:pt>
                <c:pt idx="123">
                  <c:v>1.2455101028988178</c:v>
                </c:pt>
                <c:pt idx="124">
                  <c:v>1.9896049180683373</c:v>
                </c:pt>
                <c:pt idx="125">
                  <c:v>2.1307647590976995</c:v>
                </c:pt>
              </c:numCache>
            </c:numRef>
          </c:val>
        </c:ser>
        <c:ser>
          <c:idx val="3"/>
          <c:order val="1"/>
          <c:tx>
            <c:v>Sector average</c:v>
          </c:tx>
          <c:spPr>
            <a:noFill/>
            <a:ln w="25400">
              <a:noFill/>
            </a:ln>
          </c:spPr>
          <c:invertIfNegative val="0"/>
          <c:val>
            <c:numRef>
              <c:f>overseas_data!$CP$7:$CP$132</c:f>
              <c:numCache>
                <c:formatCode>0%</c:formatCode>
                <c:ptCount val="126"/>
                <c:pt idx="0">
                  <c:v>0.25880047869779876</c:v>
                </c:pt>
                <c:pt idx="1">
                  <c:v>0.25880047869779876</c:v>
                </c:pt>
                <c:pt idx="2">
                  <c:v>0.25880047869779876</c:v>
                </c:pt>
                <c:pt idx="3">
                  <c:v>0.25880047869779876</c:v>
                </c:pt>
                <c:pt idx="4">
                  <c:v>0.25880047869779876</c:v>
                </c:pt>
                <c:pt idx="5">
                  <c:v>0.25880047869779876</c:v>
                </c:pt>
                <c:pt idx="6">
                  <c:v>0.25880047869779876</c:v>
                </c:pt>
                <c:pt idx="7">
                  <c:v>0.25880047869779876</c:v>
                </c:pt>
                <c:pt idx="8">
                  <c:v>0.25880047869779876</c:v>
                </c:pt>
                <c:pt idx="9">
                  <c:v>0.25880047869779876</c:v>
                </c:pt>
                <c:pt idx="10">
                  <c:v>0.25880047869779876</c:v>
                </c:pt>
                <c:pt idx="11">
                  <c:v>0.25880047869779876</c:v>
                </c:pt>
                <c:pt idx="12">
                  <c:v>0.25880047869779876</c:v>
                </c:pt>
                <c:pt idx="13">
                  <c:v>0.25880047869779876</c:v>
                </c:pt>
                <c:pt idx="14">
                  <c:v>0.25880047869779876</c:v>
                </c:pt>
                <c:pt idx="15">
                  <c:v>0.25880047869779876</c:v>
                </c:pt>
                <c:pt idx="16">
                  <c:v>0.25880047869779876</c:v>
                </c:pt>
                <c:pt idx="17">
                  <c:v>0.25880047869779876</c:v>
                </c:pt>
                <c:pt idx="18">
                  <c:v>0.25880047869779876</c:v>
                </c:pt>
                <c:pt idx="19">
                  <c:v>0.25880047869779876</c:v>
                </c:pt>
                <c:pt idx="20">
                  <c:v>0.25880047869779876</c:v>
                </c:pt>
                <c:pt idx="21">
                  <c:v>0.25880047869779876</c:v>
                </c:pt>
                <c:pt idx="22">
                  <c:v>0.25880047869779876</c:v>
                </c:pt>
                <c:pt idx="23">
                  <c:v>0.25880047869779876</c:v>
                </c:pt>
                <c:pt idx="24">
                  <c:v>0.25880047869779876</c:v>
                </c:pt>
                <c:pt idx="25">
                  <c:v>0.25880047869779876</c:v>
                </c:pt>
                <c:pt idx="26">
                  <c:v>0.25880047869779876</c:v>
                </c:pt>
                <c:pt idx="27">
                  <c:v>0.25880047869779876</c:v>
                </c:pt>
                <c:pt idx="28">
                  <c:v>0.25880047869779876</c:v>
                </c:pt>
                <c:pt idx="29">
                  <c:v>0.25880047869779876</c:v>
                </c:pt>
                <c:pt idx="30">
                  <c:v>0.25880047869779876</c:v>
                </c:pt>
                <c:pt idx="31">
                  <c:v>0.25880047869779876</c:v>
                </c:pt>
                <c:pt idx="32">
                  <c:v>0.25880047869779876</c:v>
                </c:pt>
                <c:pt idx="33">
                  <c:v>0.25880047869779876</c:v>
                </c:pt>
                <c:pt idx="34">
                  <c:v>0.25880047869779876</c:v>
                </c:pt>
                <c:pt idx="35">
                  <c:v>0.25880047869779876</c:v>
                </c:pt>
                <c:pt idx="36">
                  <c:v>0.25880047869779876</c:v>
                </c:pt>
                <c:pt idx="37">
                  <c:v>0.25880047869779876</c:v>
                </c:pt>
                <c:pt idx="38">
                  <c:v>0.25880047869779876</c:v>
                </c:pt>
                <c:pt idx="39">
                  <c:v>0.25880047869779876</c:v>
                </c:pt>
                <c:pt idx="40">
                  <c:v>0.25880047869779876</c:v>
                </c:pt>
                <c:pt idx="41">
                  <c:v>0.25880047869779876</c:v>
                </c:pt>
                <c:pt idx="42">
                  <c:v>0.25880047869779876</c:v>
                </c:pt>
                <c:pt idx="43">
                  <c:v>0.25880047869779876</c:v>
                </c:pt>
                <c:pt idx="44">
                  <c:v>0.25880047869779876</c:v>
                </c:pt>
                <c:pt idx="45">
                  <c:v>0.25880047869779876</c:v>
                </c:pt>
                <c:pt idx="46">
                  <c:v>0.25880047869779876</c:v>
                </c:pt>
                <c:pt idx="47">
                  <c:v>0.25880047869779876</c:v>
                </c:pt>
                <c:pt idx="48">
                  <c:v>0.25880047869779876</c:v>
                </c:pt>
                <c:pt idx="49">
                  <c:v>0.25880047869779876</c:v>
                </c:pt>
                <c:pt idx="50">
                  <c:v>0.25880047869779876</c:v>
                </c:pt>
                <c:pt idx="51">
                  <c:v>0.25880047869779876</c:v>
                </c:pt>
                <c:pt idx="52">
                  <c:v>0.25880047869779876</c:v>
                </c:pt>
                <c:pt idx="53">
                  <c:v>0.25880047869779876</c:v>
                </c:pt>
                <c:pt idx="54">
                  <c:v>0.25880047869779876</c:v>
                </c:pt>
                <c:pt idx="55">
                  <c:v>0.25880047869779876</c:v>
                </c:pt>
                <c:pt idx="56">
                  <c:v>0.25880047869779876</c:v>
                </c:pt>
                <c:pt idx="57">
                  <c:v>0.25880047869779876</c:v>
                </c:pt>
                <c:pt idx="58">
                  <c:v>0.25880047869779876</c:v>
                </c:pt>
                <c:pt idx="59">
                  <c:v>0.25880047869779876</c:v>
                </c:pt>
                <c:pt idx="60">
                  <c:v>0.25880047869779876</c:v>
                </c:pt>
                <c:pt idx="61">
                  <c:v>0.25880047869779876</c:v>
                </c:pt>
                <c:pt idx="62">
                  <c:v>0.25880047869779876</c:v>
                </c:pt>
                <c:pt idx="63">
                  <c:v>0.25880047869779876</c:v>
                </c:pt>
                <c:pt idx="64">
                  <c:v>0.25880047869779876</c:v>
                </c:pt>
                <c:pt idx="65">
                  <c:v>0.25880047869779876</c:v>
                </c:pt>
                <c:pt idx="66">
                  <c:v>0.25880047869779876</c:v>
                </c:pt>
                <c:pt idx="67">
                  <c:v>0.25880047869779876</c:v>
                </c:pt>
                <c:pt idx="68">
                  <c:v>0.25880047869779876</c:v>
                </c:pt>
                <c:pt idx="69">
                  <c:v>0.25880047869779876</c:v>
                </c:pt>
                <c:pt idx="70">
                  <c:v>0.25880047869779876</c:v>
                </c:pt>
                <c:pt idx="71">
                  <c:v>0.25880047869779876</c:v>
                </c:pt>
                <c:pt idx="72">
                  <c:v>0.25880047869779876</c:v>
                </c:pt>
                <c:pt idx="73">
                  <c:v>0.25880047869779876</c:v>
                </c:pt>
                <c:pt idx="74">
                  <c:v>0.25880047869779876</c:v>
                </c:pt>
                <c:pt idx="75">
                  <c:v>0.25880047869779876</c:v>
                </c:pt>
                <c:pt idx="76">
                  <c:v>0.25880047869779876</c:v>
                </c:pt>
                <c:pt idx="77">
                  <c:v>0.25880047869779876</c:v>
                </c:pt>
                <c:pt idx="78">
                  <c:v>0.25880047869779876</c:v>
                </c:pt>
                <c:pt idx="79">
                  <c:v>0.25880047869779876</c:v>
                </c:pt>
                <c:pt idx="80">
                  <c:v>0.25880047869779876</c:v>
                </c:pt>
                <c:pt idx="81">
                  <c:v>0.25880047869779876</c:v>
                </c:pt>
                <c:pt idx="82">
                  <c:v>0.25880047869779876</c:v>
                </c:pt>
                <c:pt idx="83">
                  <c:v>0.25880047869779876</c:v>
                </c:pt>
                <c:pt idx="84">
                  <c:v>0.25880047869779876</c:v>
                </c:pt>
                <c:pt idx="85">
                  <c:v>0.25880047869779876</c:v>
                </c:pt>
                <c:pt idx="86">
                  <c:v>0.25880047869779876</c:v>
                </c:pt>
                <c:pt idx="87">
                  <c:v>0.25880047869779876</c:v>
                </c:pt>
                <c:pt idx="88">
                  <c:v>0.25880047869779876</c:v>
                </c:pt>
                <c:pt idx="89">
                  <c:v>0.25880047869779876</c:v>
                </c:pt>
                <c:pt idx="90">
                  <c:v>0.25880047869779876</c:v>
                </c:pt>
                <c:pt idx="91">
                  <c:v>0.25880047869779876</c:v>
                </c:pt>
                <c:pt idx="92">
                  <c:v>0.25880047869779876</c:v>
                </c:pt>
                <c:pt idx="93">
                  <c:v>0.25880047869779876</c:v>
                </c:pt>
                <c:pt idx="94">
                  <c:v>0.25880047869779876</c:v>
                </c:pt>
                <c:pt idx="95">
                  <c:v>0.25880047869779876</c:v>
                </c:pt>
                <c:pt idx="96">
                  <c:v>0.25880047869779876</c:v>
                </c:pt>
                <c:pt idx="97">
                  <c:v>0.25880047869779876</c:v>
                </c:pt>
                <c:pt idx="98">
                  <c:v>0.25880047869779876</c:v>
                </c:pt>
                <c:pt idx="99">
                  <c:v>0.25880047869779876</c:v>
                </c:pt>
                <c:pt idx="100">
                  <c:v>0.25880047869779876</c:v>
                </c:pt>
                <c:pt idx="101">
                  <c:v>0.25880047869779876</c:v>
                </c:pt>
                <c:pt idx="102">
                  <c:v>0.25880047869779876</c:v>
                </c:pt>
                <c:pt idx="103">
                  <c:v>0.25880047869779876</c:v>
                </c:pt>
                <c:pt idx="104">
                  <c:v>0.25880047869779876</c:v>
                </c:pt>
                <c:pt idx="105">
                  <c:v>0.25880047869779876</c:v>
                </c:pt>
                <c:pt idx="106">
                  <c:v>0.25880047869779876</c:v>
                </c:pt>
                <c:pt idx="107">
                  <c:v>0.25880047869779876</c:v>
                </c:pt>
                <c:pt idx="108">
                  <c:v>0.25880047869779876</c:v>
                </c:pt>
                <c:pt idx="109">
                  <c:v>0.25880047869779876</c:v>
                </c:pt>
                <c:pt idx="110">
                  <c:v>0.25880047869779876</c:v>
                </c:pt>
                <c:pt idx="111">
                  <c:v>0.25880047869779876</c:v>
                </c:pt>
                <c:pt idx="112">
                  <c:v>0.25880047869779876</c:v>
                </c:pt>
                <c:pt idx="113">
                  <c:v>0.25880047869779876</c:v>
                </c:pt>
                <c:pt idx="114">
                  <c:v>0.25880047869779876</c:v>
                </c:pt>
                <c:pt idx="115">
                  <c:v>0.25880047869779876</c:v>
                </c:pt>
                <c:pt idx="116">
                  <c:v>0.25880047869779876</c:v>
                </c:pt>
                <c:pt idx="117">
                  <c:v>0.25880047869779876</c:v>
                </c:pt>
                <c:pt idx="118">
                  <c:v>0.25880047869779876</c:v>
                </c:pt>
                <c:pt idx="119">
                  <c:v>0.25880047869779876</c:v>
                </c:pt>
                <c:pt idx="120">
                  <c:v>0.25880047869779876</c:v>
                </c:pt>
                <c:pt idx="121">
                  <c:v>0.25880047869779876</c:v>
                </c:pt>
                <c:pt idx="122">
                  <c:v>0.25880047869779876</c:v>
                </c:pt>
                <c:pt idx="123">
                  <c:v>0.25880047869779876</c:v>
                </c:pt>
                <c:pt idx="124">
                  <c:v>0.25880047869779876</c:v>
                </c:pt>
                <c:pt idx="125">
                  <c:v>0.25880047869779876</c:v>
                </c:pt>
              </c:numCache>
            </c:numRef>
          </c:val>
        </c:ser>
        <c:ser>
          <c:idx val="0"/>
          <c:order val="2"/>
          <c:invertIfNegative val="0"/>
          <c:val>
            <c:numRef>
              <c:f>overseas_data!$CO$7:$CO$132</c:f>
              <c:numCache>
                <c:formatCode>0%</c:formatCode>
                <c:ptCount val="126"/>
                <c:pt idx="0">
                  <c:v>-0.99781567985538433</c:v>
                </c:pt>
                <c:pt idx="1">
                  <c:v>-0.5153867626993589</c:v>
                </c:pt>
                <c:pt idx="2">
                  <c:v>-0.48810972087002824</c:v>
                </c:pt>
                <c:pt idx="3">
                  <c:v>-0.39470082576336557</c:v>
                </c:pt>
                <c:pt idx="4">
                  <c:v>-0.3829419870030471</c:v>
                </c:pt>
                <c:pt idx="5">
                  <c:v>-0.36467394634292738</c:v>
                </c:pt>
                <c:pt idx="6">
                  <c:v>-0.3422316846625244</c:v>
                </c:pt>
                <c:pt idx="7">
                  <c:v>-0.26524013353915082</c:v>
                </c:pt>
                <c:pt idx="8">
                  <c:v>-0.26117019399034275</c:v>
                </c:pt>
                <c:pt idx="9">
                  <c:v>-0.26114679867820906</c:v>
                </c:pt>
                <c:pt idx="10">
                  <c:v>-0.25752667557741443</c:v>
                </c:pt>
                <c:pt idx="11">
                  <c:v>-0.24242754553604901</c:v>
                </c:pt>
                <c:pt idx="12">
                  <c:v>-0.24127967692480662</c:v>
                </c:pt>
                <c:pt idx="13">
                  <c:v>-0.18603712926380389</c:v>
                </c:pt>
                <c:pt idx="14">
                  <c:v>-0.16435401190431828</c:v>
                </c:pt>
                <c:pt idx="15">
                  <c:v>-0.14408379814798764</c:v>
                </c:pt>
                <c:pt idx="16">
                  <c:v>-0.13972001141257007</c:v>
                </c:pt>
                <c:pt idx="17">
                  <c:v>-0.13929520513863558</c:v>
                </c:pt>
                <c:pt idx="18">
                  <c:v>-0.13264155585731813</c:v>
                </c:pt>
                <c:pt idx="19">
                  <c:v>-0.12898055371118849</c:v>
                </c:pt>
                <c:pt idx="20">
                  <c:v>-9.3767174139567283E-2</c:v>
                </c:pt>
                <c:pt idx="21">
                  <c:v>-8.997584354638391E-2</c:v>
                </c:pt>
                <c:pt idx="22">
                  <c:v>-5.4632731384324444E-2</c:v>
                </c:pt>
                <c:pt idx="23">
                  <c:v>-5.198472221603289E-2</c:v>
                </c:pt>
                <c:pt idx="24">
                  <c:v>-4.340431800193454E-2</c:v>
                </c:pt>
                <c:pt idx="25">
                  <c:v>-3.1498097625628753E-2</c:v>
                </c:pt>
                <c:pt idx="26">
                  <c:v>-3.1270704274780875E-2</c:v>
                </c:pt>
                <c:pt idx="27">
                  <c:v>-3.0306065292315637E-2</c:v>
                </c:pt>
                <c:pt idx="28">
                  <c:v>-4.5175413435572069E-3</c:v>
                </c:pt>
                <c:pt idx="29">
                  <c:v>4.137153555153538E-4</c:v>
                </c:pt>
                <c:pt idx="30">
                  <c:v>2.8080094826358138E-2</c:v>
                </c:pt>
                <c:pt idx="31">
                  <c:v>3.2267364645414708E-2</c:v>
                </c:pt>
                <c:pt idx="32">
                  <c:v>5.0187623432255961E-2</c:v>
                </c:pt>
                <c:pt idx="33">
                  <c:v>5.4766662375478878E-2</c:v>
                </c:pt>
                <c:pt idx="34">
                  <c:v>6.058205889531261E-2</c:v>
                </c:pt>
                <c:pt idx="35">
                  <c:v>6.4778867856036329E-2</c:v>
                </c:pt>
                <c:pt idx="36">
                  <c:v>6.5199404884175569E-2</c:v>
                </c:pt>
                <c:pt idx="37">
                  <c:v>6.8407723341967319E-2</c:v>
                </c:pt>
                <c:pt idx="38">
                  <c:v>6.8844872455250894E-2</c:v>
                </c:pt>
                <c:pt idx="39">
                  <c:v>7.0172456300930011E-2</c:v>
                </c:pt>
                <c:pt idx="40">
                  <c:v>7.1109676698980648E-2</c:v>
                </c:pt>
                <c:pt idx="41">
                  <c:v>7.254609162307632E-2</c:v>
                </c:pt>
                <c:pt idx="42">
                  <c:v>7.5493239958508651E-2</c:v>
                </c:pt>
                <c:pt idx="43">
                  <c:v>9.2116849534087233E-2</c:v>
                </c:pt>
                <c:pt idx="44">
                  <c:v>0.10087973740128982</c:v>
                </c:pt>
                <c:pt idx="45">
                  <c:v>0.10286497991188104</c:v>
                </c:pt>
                <c:pt idx="46">
                  <c:v>0.11285632054404146</c:v>
                </c:pt>
                <c:pt idx="47">
                  <c:v>0.1141795773977914</c:v>
                </c:pt>
                <c:pt idx="48">
                  <c:v>0.11432196021654201</c:v>
                </c:pt>
                <c:pt idx="49">
                  <c:v>0.11474606022358547</c:v>
                </c:pt>
                <c:pt idx="50">
                  <c:v>0.11977221841566955</c:v>
                </c:pt>
                <c:pt idx="51">
                  <c:v>0.13662849113590936</c:v>
                </c:pt>
                <c:pt idx="52">
                  <c:v>0.14048006394253901</c:v>
                </c:pt>
                <c:pt idx="53">
                  <c:v>0.14430281037028611</c:v>
                </c:pt>
                <c:pt idx="54">
                  <c:v>0.15234169129860278</c:v>
                </c:pt>
                <c:pt idx="55">
                  <c:v>0.16133901900027306</c:v>
                </c:pt>
                <c:pt idx="56">
                  <c:v>0.16179885130329297</c:v>
                </c:pt>
                <c:pt idx="57">
                  <c:v>0.17545913908272104</c:v>
                </c:pt>
                <c:pt idx="58">
                  <c:v>0.17988044823377675</c:v>
                </c:pt>
                <c:pt idx="59">
                  <c:v>0.1803327531217839</c:v>
                </c:pt>
                <c:pt idx="60">
                  <c:v>0.18083951330155931</c:v>
                </c:pt>
                <c:pt idx="61">
                  <c:v>0.18508680475954536</c:v>
                </c:pt>
                <c:pt idx="62">
                  <c:v>0.18585072465784053</c:v>
                </c:pt>
                <c:pt idx="63">
                  <c:v>0.19254516585396775</c:v>
                </c:pt>
                <c:pt idx="64">
                  <c:v>0.19516805909881613</c:v>
                </c:pt>
                <c:pt idx="65">
                  <c:v>0.20224273859926495</c:v>
                </c:pt>
                <c:pt idx="66">
                  <c:v>0.20593201242826631</c:v>
                </c:pt>
                <c:pt idx="67">
                  <c:v>0.20620245790596869</c:v>
                </c:pt>
                <c:pt idx="68">
                  <c:v>0.2168346471842954</c:v>
                </c:pt>
                <c:pt idx="69">
                  <c:v>0.22220452397872648</c:v>
                </c:pt>
                <c:pt idx="70">
                  <c:v>0.24392810548787794</c:v>
                </c:pt>
                <c:pt idx="71">
                  <c:v>0.25244839516898715</c:v>
                </c:pt>
                <c:pt idx="72">
                  <c:v>0.26136598867965721</c:v>
                </c:pt>
                <c:pt idx="73">
                  <c:v>0.26159701587303263</c:v>
                </c:pt>
                <c:pt idx="74">
                  <c:v>0.26438766513179029</c:v>
                </c:pt>
                <c:pt idx="75">
                  <c:v>0.26885363362496351</c:v>
                </c:pt>
                <c:pt idx="76">
                  <c:v>0.27095095141024073</c:v>
                </c:pt>
                <c:pt idx="77">
                  <c:v>0.27486351549393417</c:v>
                </c:pt>
                <c:pt idx="78">
                  <c:v>0.28408424618229133</c:v>
                </c:pt>
                <c:pt idx="79">
                  <c:v>0.2879795780202648</c:v>
                </c:pt>
                <c:pt idx="80">
                  <c:v>0.28825381659267013</c:v>
                </c:pt>
                <c:pt idx="81">
                  <c:v>0.292871232511213</c:v>
                </c:pt>
                <c:pt idx="82">
                  <c:v>0.29812850819073849</c:v>
                </c:pt>
                <c:pt idx="83">
                  <c:v>0.34491711761339822</c:v>
                </c:pt>
                <c:pt idx="84">
                  <c:v>0.34528145274587879</c:v>
                </c:pt>
                <c:pt idx="85">
                  <c:v>0.35260415770964731</c:v>
                </c:pt>
                <c:pt idx="86">
                  <c:v>0.35542976570977131</c:v>
                </c:pt>
                <c:pt idx="87">
                  <c:v>0.36012150065541176</c:v>
                </c:pt>
                <c:pt idx="88">
                  <c:v>0.36511184334201391</c:v>
                </c:pt>
                <c:pt idx="89">
                  <c:v>0.37863583737122719</c:v>
                </c:pt>
                <c:pt idx="90">
                  <c:v>0.38592479965539106</c:v>
                </c:pt>
                <c:pt idx="91">
                  <c:v>0.38643349546018829</c:v>
                </c:pt>
                <c:pt idx="92">
                  <c:v>0.38956892207942878</c:v>
                </c:pt>
                <c:pt idx="93">
                  <c:v>0.39671782607322442</c:v>
                </c:pt>
                <c:pt idx="94">
                  <c:v>0.40056777357630463</c:v>
                </c:pt>
                <c:pt idx="95">
                  <c:v>0.40185345240961551</c:v>
                </c:pt>
                <c:pt idx="96">
                  <c:v>0.41058865579786524</c:v>
                </c:pt>
                <c:pt idx="97">
                  <c:v>0.42329069717758439</c:v>
                </c:pt>
                <c:pt idx="98">
                  <c:v>0.42447295602781021</c:v>
                </c:pt>
                <c:pt idx="99">
                  <c:v>0.43453356830451356</c:v>
                </c:pt>
                <c:pt idx="100">
                  <c:v>0.44185000515100636</c:v>
                </c:pt>
                <c:pt idx="101">
                  <c:v>0.46450555388906445</c:v>
                </c:pt>
                <c:pt idx="102">
                  <c:v>0.46660009492127713</c:v>
                </c:pt>
                <c:pt idx="103">
                  <c:v>0.49063588255606222</c:v>
                </c:pt>
                <c:pt idx="104">
                  <c:v>0.49864051471022081</c:v>
                </c:pt>
                <c:pt idx="105">
                  <c:v>0.53709261875351855</c:v>
                </c:pt>
                <c:pt idx="106">
                  <c:v>0.54186977731278574</c:v>
                </c:pt>
                <c:pt idx="107">
                  <c:v>0.559161096182763</c:v>
                </c:pt>
                <c:pt idx="108">
                  <c:v>0.58236027799181678</c:v>
                </c:pt>
                <c:pt idx="109">
                  <c:v>0.61412216435030575</c:v>
                </c:pt>
                <c:pt idx="110">
                  <c:v>0.63522695311479271</c:v>
                </c:pt>
                <c:pt idx="111">
                  <c:v>0.64752346907641289</c:v>
                </c:pt>
                <c:pt idx="112">
                  <c:v>0.65766094760953941</c:v>
                </c:pt>
                <c:pt idx="113">
                  <c:v>0.69835015225478103</c:v>
                </c:pt>
                <c:pt idx="114">
                  <c:v>0.75679579036540501</c:v>
                </c:pt>
                <c:pt idx="115">
                  <c:v>0.82247477079262232</c:v>
                </c:pt>
                <c:pt idx="116">
                  <c:v>0.85096797430780502</c:v>
                </c:pt>
                <c:pt idx="117">
                  <c:v>1.0458613107671981</c:v>
                </c:pt>
                <c:pt idx="118">
                  <c:v>1.1623435846765311</c:v>
                </c:pt>
                <c:pt idx="119">
                  <c:v>1.180619328935804</c:v>
                </c:pt>
                <c:pt idx="120">
                  <c:v>1.1858884347518517</c:v>
                </c:pt>
                <c:pt idx="121">
                  <c:v>1.1878354326191083</c:v>
                </c:pt>
                <c:pt idx="122">
                  <c:v>1.2393212516866889</c:v>
                </c:pt>
                <c:pt idx="123">
                  <c:v>1.2455101028988178</c:v>
                </c:pt>
                <c:pt idx="124">
                  <c:v>1.9896049180683373</c:v>
                </c:pt>
                <c:pt idx="125">
                  <c:v>2.1307647590976995</c:v>
                </c:pt>
              </c:numCache>
            </c:numRef>
          </c:val>
        </c:ser>
        <c:ser>
          <c:idx val="1"/>
          <c:order val="3"/>
          <c:tx>
            <c:v>Sector average</c:v>
          </c:tx>
          <c:spPr>
            <a:noFill/>
            <a:ln w="25400">
              <a:noFill/>
            </a:ln>
          </c:spPr>
          <c:invertIfNegative val="0"/>
          <c:trendlin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val>
            <c:numRef>
              <c:f>overseas_data!$CP$7:$CP$132</c:f>
              <c:numCache>
                <c:formatCode>0%</c:formatCode>
                <c:ptCount val="126"/>
                <c:pt idx="0">
                  <c:v>0.25880047869779876</c:v>
                </c:pt>
                <c:pt idx="1">
                  <c:v>0.25880047869779876</c:v>
                </c:pt>
                <c:pt idx="2">
                  <c:v>0.25880047869779876</c:v>
                </c:pt>
                <c:pt idx="3">
                  <c:v>0.25880047869779876</c:v>
                </c:pt>
                <c:pt idx="4">
                  <c:v>0.25880047869779876</c:v>
                </c:pt>
                <c:pt idx="5">
                  <c:v>0.25880047869779876</c:v>
                </c:pt>
                <c:pt idx="6">
                  <c:v>0.25880047869779876</c:v>
                </c:pt>
                <c:pt idx="7">
                  <c:v>0.25880047869779876</c:v>
                </c:pt>
                <c:pt idx="8">
                  <c:v>0.25880047869779876</c:v>
                </c:pt>
                <c:pt idx="9">
                  <c:v>0.25880047869779876</c:v>
                </c:pt>
                <c:pt idx="10">
                  <c:v>0.25880047869779876</c:v>
                </c:pt>
                <c:pt idx="11">
                  <c:v>0.25880047869779876</c:v>
                </c:pt>
                <c:pt idx="12">
                  <c:v>0.25880047869779876</c:v>
                </c:pt>
                <c:pt idx="13">
                  <c:v>0.25880047869779876</c:v>
                </c:pt>
                <c:pt idx="14">
                  <c:v>0.25880047869779876</c:v>
                </c:pt>
                <c:pt idx="15">
                  <c:v>0.25880047869779876</c:v>
                </c:pt>
                <c:pt idx="16">
                  <c:v>0.25880047869779876</c:v>
                </c:pt>
                <c:pt idx="17">
                  <c:v>0.25880047869779876</c:v>
                </c:pt>
                <c:pt idx="18">
                  <c:v>0.25880047869779876</c:v>
                </c:pt>
                <c:pt idx="19">
                  <c:v>0.25880047869779876</c:v>
                </c:pt>
                <c:pt idx="20">
                  <c:v>0.25880047869779876</c:v>
                </c:pt>
                <c:pt idx="21">
                  <c:v>0.25880047869779876</c:v>
                </c:pt>
                <c:pt idx="22">
                  <c:v>0.25880047869779876</c:v>
                </c:pt>
                <c:pt idx="23">
                  <c:v>0.25880047869779876</c:v>
                </c:pt>
                <c:pt idx="24">
                  <c:v>0.25880047869779876</c:v>
                </c:pt>
                <c:pt idx="25">
                  <c:v>0.25880047869779876</c:v>
                </c:pt>
                <c:pt idx="26">
                  <c:v>0.25880047869779876</c:v>
                </c:pt>
                <c:pt idx="27">
                  <c:v>0.25880047869779876</c:v>
                </c:pt>
                <c:pt idx="28">
                  <c:v>0.25880047869779876</c:v>
                </c:pt>
                <c:pt idx="29">
                  <c:v>0.25880047869779876</c:v>
                </c:pt>
                <c:pt idx="30">
                  <c:v>0.25880047869779876</c:v>
                </c:pt>
                <c:pt idx="31">
                  <c:v>0.25880047869779876</c:v>
                </c:pt>
                <c:pt idx="32">
                  <c:v>0.25880047869779876</c:v>
                </c:pt>
                <c:pt idx="33">
                  <c:v>0.25880047869779876</c:v>
                </c:pt>
                <c:pt idx="34">
                  <c:v>0.25880047869779876</c:v>
                </c:pt>
                <c:pt idx="35">
                  <c:v>0.25880047869779876</c:v>
                </c:pt>
                <c:pt idx="36">
                  <c:v>0.25880047869779876</c:v>
                </c:pt>
                <c:pt idx="37">
                  <c:v>0.25880047869779876</c:v>
                </c:pt>
                <c:pt idx="38">
                  <c:v>0.25880047869779876</c:v>
                </c:pt>
                <c:pt idx="39">
                  <c:v>0.25880047869779876</c:v>
                </c:pt>
                <c:pt idx="40">
                  <c:v>0.25880047869779876</c:v>
                </c:pt>
                <c:pt idx="41">
                  <c:v>0.25880047869779876</c:v>
                </c:pt>
                <c:pt idx="42">
                  <c:v>0.25880047869779876</c:v>
                </c:pt>
                <c:pt idx="43">
                  <c:v>0.25880047869779876</c:v>
                </c:pt>
                <c:pt idx="44">
                  <c:v>0.25880047869779876</c:v>
                </c:pt>
                <c:pt idx="45">
                  <c:v>0.25880047869779876</c:v>
                </c:pt>
                <c:pt idx="46">
                  <c:v>0.25880047869779876</c:v>
                </c:pt>
                <c:pt idx="47">
                  <c:v>0.25880047869779876</c:v>
                </c:pt>
                <c:pt idx="48">
                  <c:v>0.25880047869779876</c:v>
                </c:pt>
                <c:pt idx="49">
                  <c:v>0.25880047869779876</c:v>
                </c:pt>
                <c:pt idx="50">
                  <c:v>0.25880047869779876</c:v>
                </c:pt>
                <c:pt idx="51">
                  <c:v>0.25880047869779876</c:v>
                </c:pt>
                <c:pt idx="52">
                  <c:v>0.25880047869779876</c:v>
                </c:pt>
                <c:pt idx="53">
                  <c:v>0.25880047869779876</c:v>
                </c:pt>
                <c:pt idx="54">
                  <c:v>0.25880047869779876</c:v>
                </c:pt>
                <c:pt idx="55">
                  <c:v>0.25880047869779876</c:v>
                </c:pt>
                <c:pt idx="56">
                  <c:v>0.25880047869779876</c:v>
                </c:pt>
                <c:pt idx="57">
                  <c:v>0.25880047869779876</c:v>
                </c:pt>
                <c:pt idx="58">
                  <c:v>0.25880047869779876</c:v>
                </c:pt>
                <c:pt idx="59">
                  <c:v>0.25880047869779876</c:v>
                </c:pt>
                <c:pt idx="60">
                  <c:v>0.25880047869779876</c:v>
                </c:pt>
                <c:pt idx="61">
                  <c:v>0.25880047869779876</c:v>
                </c:pt>
                <c:pt idx="62">
                  <c:v>0.25880047869779876</c:v>
                </c:pt>
                <c:pt idx="63">
                  <c:v>0.25880047869779876</c:v>
                </c:pt>
                <c:pt idx="64">
                  <c:v>0.25880047869779876</c:v>
                </c:pt>
                <c:pt idx="65">
                  <c:v>0.25880047869779876</c:v>
                </c:pt>
                <c:pt idx="66">
                  <c:v>0.25880047869779876</c:v>
                </c:pt>
                <c:pt idx="67">
                  <c:v>0.25880047869779876</c:v>
                </c:pt>
                <c:pt idx="68">
                  <c:v>0.25880047869779876</c:v>
                </c:pt>
                <c:pt idx="69">
                  <c:v>0.25880047869779876</c:v>
                </c:pt>
                <c:pt idx="70">
                  <c:v>0.25880047869779876</c:v>
                </c:pt>
                <c:pt idx="71">
                  <c:v>0.25880047869779876</c:v>
                </c:pt>
                <c:pt idx="72">
                  <c:v>0.25880047869779876</c:v>
                </c:pt>
                <c:pt idx="73">
                  <c:v>0.25880047869779876</c:v>
                </c:pt>
                <c:pt idx="74">
                  <c:v>0.25880047869779876</c:v>
                </c:pt>
                <c:pt idx="75">
                  <c:v>0.25880047869779876</c:v>
                </c:pt>
                <c:pt idx="76">
                  <c:v>0.25880047869779876</c:v>
                </c:pt>
                <c:pt idx="77">
                  <c:v>0.25880047869779876</c:v>
                </c:pt>
                <c:pt idx="78">
                  <c:v>0.25880047869779876</c:v>
                </c:pt>
                <c:pt idx="79">
                  <c:v>0.25880047869779876</c:v>
                </c:pt>
                <c:pt idx="80">
                  <c:v>0.25880047869779876</c:v>
                </c:pt>
                <c:pt idx="81">
                  <c:v>0.25880047869779876</c:v>
                </c:pt>
                <c:pt idx="82">
                  <c:v>0.25880047869779876</c:v>
                </c:pt>
                <c:pt idx="83">
                  <c:v>0.25880047869779876</c:v>
                </c:pt>
                <c:pt idx="84">
                  <c:v>0.25880047869779876</c:v>
                </c:pt>
                <c:pt idx="85">
                  <c:v>0.25880047869779876</c:v>
                </c:pt>
                <c:pt idx="86">
                  <c:v>0.25880047869779876</c:v>
                </c:pt>
                <c:pt idx="87">
                  <c:v>0.25880047869779876</c:v>
                </c:pt>
                <c:pt idx="88">
                  <c:v>0.25880047869779876</c:v>
                </c:pt>
                <c:pt idx="89">
                  <c:v>0.25880047869779876</c:v>
                </c:pt>
                <c:pt idx="90">
                  <c:v>0.25880047869779876</c:v>
                </c:pt>
                <c:pt idx="91">
                  <c:v>0.25880047869779876</c:v>
                </c:pt>
                <c:pt idx="92">
                  <c:v>0.25880047869779876</c:v>
                </c:pt>
                <c:pt idx="93">
                  <c:v>0.25880047869779876</c:v>
                </c:pt>
                <c:pt idx="94">
                  <c:v>0.25880047869779876</c:v>
                </c:pt>
                <c:pt idx="95">
                  <c:v>0.25880047869779876</c:v>
                </c:pt>
                <c:pt idx="96">
                  <c:v>0.25880047869779876</c:v>
                </c:pt>
                <c:pt idx="97">
                  <c:v>0.25880047869779876</c:v>
                </c:pt>
                <c:pt idx="98">
                  <c:v>0.25880047869779876</c:v>
                </c:pt>
                <c:pt idx="99">
                  <c:v>0.25880047869779876</c:v>
                </c:pt>
                <c:pt idx="100">
                  <c:v>0.25880047869779876</c:v>
                </c:pt>
                <c:pt idx="101">
                  <c:v>0.25880047869779876</c:v>
                </c:pt>
                <c:pt idx="102">
                  <c:v>0.25880047869779876</c:v>
                </c:pt>
                <c:pt idx="103">
                  <c:v>0.25880047869779876</c:v>
                </c:pt>
                <c:pt idx="104">
                  <c:v>0.25880047869779876</c:v>
                </c:pt>
                <c:pt idx="105">
                  <c:v>0.25880047869779876</c:v>
                </c:pt>
                <c:pt idx="106">
                  <c:v>0.25880047869779876</c:v>
                </c:pt>
                <c:pt idx="107">
                  <c:v>0.25880047869779876</c:v>
                </c:pt>
                <c:pt idx="108">
                  <c:v>0.25880047869779876</c:v>
                </c:pt>
                <c:pt idx="109">
                  <c:v>0.25880047869779876</c:v>
                </c:pt>
                <c:pt idx="110">
                  <c:v>0.25880047869779876</c:v>
                </c:pt>
                <c:pt idx="111">
                  <c:v>0.25880047869779876</c:v>
                </c:pt>
                <c:pt idx="112">
                  <c:v>0.25880047869779876</c:v>
                </c:pt>
                <c:pt idx="113">
                  <c:v>0.25880047869779876</c:v>
                </c:pt>
                <c:pt idx="114">
                  <c:v>0.25880047869779876</c:v>
                </c:pt>
                <c:pt idx="115">
                  <c:v>0.25880047869779876</c:v>
                </c:pt>
                <c:pt idx="116">
                  <c:v>0.25880047869779876</c:v>
                </c:pt>
                <c:pt idx="117">
                  <c:v>0.25880047869779876</c:v>
                </c:pt>
                <c:pt idx="118">
                  <c:v>0.25880047869779876</c:v>
                </c:pt>
                <c:pt idx="119">
                  <c:v>0.25880047869779876</c:v>
                </c:pt>
                <c:pt idx="120">
                  <c:v>0.25880047869779876</c:v>
                </c:pt>
                <c:pt idx="121">
                  <c:v>0.25880047869779876</c:v>
                </c:pt>
                <c:pt idx="122">
                  <c:v>0.25880047869779876</c:v>
                </c:pt>
                <c:pt idx="123">
                  <c:v>0.25880047869779876</c:v>
                </c:pt>
                <c:pt idx="124">
                  <c:v>0.25880047869779876</c:v>
                </c:pt>
                <c:pt idx="125">
                  <c:v>0.25880047869779876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750840"/>
        <c:axId val="436748096"/>
      </c:barChart>
      <c:catAx>
        <c:axId val="436750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Institutions</a:t>
                </a:r>
              </a:p>
            </c:rich>
          </c:tx>
          <c:layout>
            <c:manualLayout>
              <c:xMode val="edge"/>
              <c:yMode val="edge"/>
              <c:x val="0.44781371632775097"/>
              <c:y val="0.83633405993742316"/>
            </c:manualLayout>
          </c:layout>
          <c:overlay val="0"/>
          <c:spPr>
            <a:noFill/>
            <a:ln w="25400">
              <a:noFill/>
            </a:ln>
          </c:spPr>
        </c:title>
        <c:majorTickMark val="none"/>
        <c:minorTickMark val="none"/>
        <c:tickLblPos val="none"/>
        <c:crossAx val="436748096"/>
        <c:crosses val="autoZero"/>
        <c:auto val="1"/>
        <c:lblAlgn val="ctr"/>
        <c:lblOffset val="100"/>
        <c:noMultiLvlLbl val="0"/>
      </c:catAx>
      <c:valAx>
        <c:axId val="436748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Real-terms change in overseas fee income 2014-15 (restated) to 2018-19</a:t>
                </a:r>
              </a:p>
            </c:rich>
          </c:tx>
          <c:layout>
            <c:manualLayout>
              <c:xMode val="edge"/>
              <c:yMode val="edge"/>
              <c:x val="2.9443306082706271E-2"/>
              <c:y val="9.0994835845291805E-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6750840"/>
        <c:crosses val="autoZero"/>
        <c:crossBetween val="between"/>
      </c:valAx>
    </c:plotArea>
    <c:plotVisOnly val="0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31986658205155E-2"/>
          <c:y val="0.15069733525939571"/>
          <c:w val="0.90346277356703819"/>
          <c:h val="0.57357752852343169"/>
        </c:manualLayout>
      </c:layout>
      <c:barChart>
        <c:barDir val="col"/>
        <c:grouping val="clustered"/>
        <c:varyColors val="0"/>
        <c:ser>
          <c:idx val="0"/>
          <c:order val="0"/>
          <c:tx>
            <c:v>"Forecast 2018-19"</c:v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'Surplus chart - non-EU'!$B$7:$B$138</c:f>
              <c:strCache>
                <c:ptCount val="132"/>
                <c:pt idx="0">
                  <c:v>1. Specialist College</c:v>
                </c:pt>
                <c:pt idx="1">
                  <c:v>4. Low Tariff</c:v>
                </c:pt>
                <c:pt idx="2">
                  <c:v>1. Specialist College</c:v>
                </c:pt>
                <c:pt idx="3">
                  <c:v>2. High Tariff</c:v>
                </c:pt>
                <c:pt idx="4">
                  <c:v>1. Specialist College</c:v>
                </c:pt>
                <c:pt idx="5">
                  <c:v>1. Specialist College</c:v>
                </c:pt>
                <c:pt idx="6">
                  <c:v>3. Medium Tariff</c:v>
                </c:pt>
                <c:pt idx="7">
                  <c:v>1. Specialist College</c:v>
                </c:pt>
                <c:pt idx="8">
                  <c:v>3. Medium Tariff</c:v>
                </c:pt>
                <c:pt idx="9">
                  <c:v>1. Specialist College</c:v>
                </c:pt>
                <c:pt idx="10">
                  <c:v>1. Specialist College</c:v>
                </c:pt>
                <c:pt idx="11">
                  <c:v>1. Specialist College</c:v>
                </c:pt>
                <c:pt idx="12">
                  <c:v>2. High Tariff</c:v>
                </c:pt>
                <c:pt idx="13">
                  <c:v>2. High Tariff</c:v>
                </c:pt>
                <c:pt idx="14">
                  <c:v>4. Low Tariff</c:v>
                </c:pt>
                <c:pt idx="15">
                  <c:v>1. Specialist College</c:v>
                </c:pt>
                <c:pt idx="16">
                  <c:v>1. Specialist College</c:v>
                </c:pt>
                <c:pt idx="17">
                  <c:v>3. Medium Tariff</c:v>
                </c:pt>
                <c:pt idx="18">
                  <c:v>2. High Tariff</c:v>
                </c:pt>
                <c:pt idx="19">
                  <c:v>2. High Tariff</c:v>
                </c:pt>
                <c:pt idx="20">
                  <c:v>4. Low Tariff</c:v>
                </c:pt>
                <c:pt idx="21">
                  <c:v>1. Specialist College</c:v>
                </c:pt>
                <c:pt idx="22">
                  <c:v>1. Specialist College</c:v>
                </c:pt>
                <c:pt idx="23">
                  <c:v>3. Medium Tariff</c:v>
                </c:pt>
                <c:pt idx="24">
                  <c:v>2. High Tariff</c:v>
                </c:pt>
                <c:pt idx="25">
                  <c:v>4. Low Tariff</c:v>
                </c:pt>
                <c:pt idx="26">
                  <c:v>4. Low Tariff</c:v>
                </c:pt>
                <c:pt idx="27">
                  <c:v>4. Low Tariff</c:v>
                </c:pt>
                <c:pt idx="28">
                  <c:v>2. High Tariff</c:v>
                </c:pt>
                <c:pt idx="29">
                  <c:v>3. Medium Tariff</c:v>
                </c:pt>
                <c:pt idx="30">
                  <c:v>2. High Tariff</c:v>
                </c:pt>
                <c:pt idx="31">
                  <c:v>2. High Tariff</c:v>
                </c:pt>
                <c:pt idx="32">
                  <c:v>4. Low Tariff</c:v>
                </c:pt>
                <c:pt idx="33">
                  <c:v>3. Medium Tariff</c:v>
                </c:pt>
                <c:pt idx="34">
                  <c:v>1. Specialist College</c:v>
                </c:pt>
                <c:pt idx="35">
                  <c:v>3. Medium Tariff</c:v>
                </c:pt>
                <c:pt idx="36">
                  <c:v>3. Medium Tariff</c:v>
                </c:pt>
                <c:pt idx="37">
                  <c:v>3. Medium Tariff</c:v>
                </c:pt>
                <c:pt idx="38">
                  <c:v>3. Medium Tariff</c:v>
                </c:pt>
                <c:pt idx="39">
                  <c:v>1. Specialist College</c:v>
                </c:pt>
                <c:pt idx="40">
                  <c:v>2. High Tariff</c:v>
                </c:pt>
                <c:pt idx="41">
                  <c:v>1. Specialist College</c:v>
                </c:pt>
                <c:pt idx="42">
                  <c:v>4. Low Tariff</c:v>
                </c:pt>
                <c:pt idx="43">
                  <c:v>1. Specialist College</c:v>
                </c:pt>
                <c:pt idx="44">
                  <c:v>3. Medium Tariff</c:v>
                </c:pt>
                <c:pt idx="45">
                  <c:v>3. Medium Tariff</c:v>
                </c:pt>
                <c:pt idx="46">
                  <c:v>2. High Tariff</c:v>
                </c:pt>
                <c:pt idx="47">
                  <c:v>1. Specialist College</c:v>
                </c:pt>
                <c:pt idx="48">
                  <c:v>1. Specialist College</c:v>
                </c:pt>
                <c:pt idx="49">
                  <c:v>1. Specialist College</c:v>
                </c:pt>
                <c:pt idx="50">
                  <c:v>4. Low Tariff</c:v>
                </c:pt>
                <c:pt idx="51">
                  <c:v>3. Medium Tariff</c:v>
                </c:pt>
                <c:pt idx="52">
                  <c:v>2. High Tariff</c:v>
                </c:pt>
                <c:pt idx="53">
                  <c:v>1. Specialist College</c:v>
                </c:pt>
                <c:pt idx="54">
                  <c:v>4. Low Tariff</c:v>
                </c:pt>
                <c:pt idx="55">
                  <c:v>1. Specialist College</c:v>
                </c:pt>
                <c:pt idx="56">
                  <c:v>3. Medium Tariff</c:v>
                </c:pt>
                <c:pt idx="57">
                  <c:v>2. High Tariff</c:v>
                </c:pt>
                <c:pt idx="58">
                  <c:v>3. Medium Tariff</c:v>
                </c:pt>
                <c:pt idx="59">
                  <c:v>1. Specialist College</c:v>
                </c:pt>
                <c:pt idx="60">
                  <c:v>4. Low Tariff</c:v>
                </c:pt>
                <c:pt idx="61">
                  <c:v>3. Medium Tariff</c:v>
                </c:pt>
                <c:pt idx="62">
                  <c:v>4. Low Tariff</c:v>
                </c:pt>
                <c:pt idx="63">
                  <c:v>4. Low Tariff</c:v>
                </c:pt>
                <c:pt idx="64">
                  <c:v>4. Low Tariff</c:v>
                </c:pt>
                <c:pt idx="65">
                  <c:v>4. Low Tariff</c:v>
                </c:pt>
                <c:pt idx="66">
                  <c:v>3. Medium Tariff</c:v>
                </c:pt>
                <c:pt idx="67">
                  <c:v>2. High Tariff</c:v>
                </c:pt>
                <c:pt idx="68">
                  <c:v>2. High Tariff</c:v>
                </c:pt>
                <c:pt idx="69">
                  <c:v>1. Specialist College</c:v>
                </c:pt>
                <c:pt idx="70">
                  <c:v>2. High Tariff</c:v>
                </c:pt>
                <c:pt idx="71">
                  <c:v>2. High Tariff</c:v>
                </c:pt>
                <c:pt idx="72">
                  <c:v>4. Low Tariff</c:v>
                </c:pt>
                <c:pt idx="73">
                  <c:v>4. Low Tariff</c:v>
                </c:pt>
                <c:pt idx="74">
                  <c:v>4. Low Tariff</c:v>
                </c:pt>
                <c:pt idx="75">
                  <c:v>4. Low Tariff</c:v>
                </c:pt>
                <c:pt idx="76">
                  <c:v>2. High Tariff</c:v>
                </c:pt>
                <c:pt idx="77">
                  <c:v>3. Medium Tariff</c:v>
                </c:pt>
                <c:pt idx="78">
                  <c:v>3. Medium Tariff</c:v>
                </c:pt>
                <c:pt idx="79">
                  <c:v>3. Medium Tariff</c:v>
                </c:pt>
                <c:pt idx="80">
                  <c:v>1. Specialist College</c:v>
                </c:pt>
                <c:pt idx="81">
                  <c:v>1. Specialist College</c:v>
                </c:pt>
                <c:pt idx="82">
                  <c:v>1. Specialist College</c:v>
                </c:pt>
                <c:pt idx="83">
                  <c:v>1. Specialist College</c:v>
                </c:pt>
                <c:pt idx="84">
                  <c:v>2. High Tariff</c:v>
                </c:pt>
                <c:pt idx="85">
                  <c:v>4. Low Tariff</c:v>
                </c:pt>
                <c:pt idx="86">
                  <c:v>2. High Tariff</c:v>
                </c:pt>
                <c:pt idx="87">
                  <c:v>3. Medium Tariff</c:v>
                </c:pt>
                <c:pt idx="88">
                  <c:v>1. Specialist College</c:v>
                </c:pt>
                <c:pt idx="89">
                  <c:v>3. Medium Tariff</c:v>
                </c:pt>
                <c:pt idx="90">
                  <c:v>2. High Tariff</c:v>
                </c:pt>
                <c:pt idx="91">
                  <c:v>4. Low Tariff</c:v>
                </c:pt>
                <c:pt idx="92">
                  <c:v>2. High Tariff</c:v>
                </c:pt>
                <c:pt idx="93">
                  <c:v>1. Specialist College</c:v>
                </c:pt>
                <c:pt idx="94">
                  <c:v>4. Low Tariff</c:v>
                </c:pt>
                <c:pt idx="95">
                  <c:v>1. Specialist College</c:v>
                </c:pt>
                <c:pt idx="96">
                  <c:v>2. High Tariff</c:v>
                </c:pt>
                <c:pt idx="97">
                  <c:v>3. Medium Tariff</c:v>
                </c:pt>
                <c:pt idx="98">
                  <c:v>3. Medium Tariff</c:v>
                </c:pt>
                <c:pt idx="99">
                  <c:v>1. Specialist College</c:v>
                </c:pt>
                <c:pt idx="100">
                  <c:v>3. Medium Tariff</c:v>
                </c:pt>
                <c:pt idx="101">
                  <c:v>1. Specialist College</c:v>
                </c:pt>
                <c:pt idx="102">
                  <c:v>2. High Tariff</c:v>
                </c:pt>
                <c:pt idx="103">
                  <c:v>1. Specialist College</c:v>
                </c:pt>
                <c:pt idx="104">
                  <c:v>4. Low Tariff</c:v>
                </c:pt>
                <c:pt idx="105">
                  <c:v>2. High Tariff</c:v>
                </c:pt>
                <c:pt idx="106">
                  <c:v>1. Specialist College</c:v>
                </c:pt>
                <c:pt idx="107">
                  <c:v>2. High Tariff</c:v>
                </c:pt>
                <c:pt idx="108">
                  <c:v>1. Specialist College</c:v>
                </c:pt>
                <c:pt idx="109">
                  <c:v>4. Low Tariff</c:v>
                </c:pt>
                <c:pt idx="110">
                  <c:v>3. Medium Tariff</c:v>
                </c:pt>
                <c:pt idx="111">
                  <c:v>3. Medium Tariff</c:v>
                </c:pt>
                <c:pt idx="112">
                  <c:v>2. High Tariff</c:v>
                </c:pt>
                <c:pt idx="113">
                  <c:v>2. High Tariff</c:v>
                </c:pt>
                <c:pt idx="114">
                  <c:v>3. Medium Tariff</c:v>
                </c:pt>
                <c:pt idx="115">
                  <c:v>4. Low Tariff</c:v>
                </c:pt>
                <c:pt idx="116">
                  <c:v>4. Low Tariff</c:v>
                </c:pt>
                <c:pt idx="117">
                  <c:v>2. High Tariff</c:v>
                </c:pt>
                <c:pt idx="118">
                  <c:v>1. Specialist College</c:v>
                </c:pt>
                <c:pt idx="119">
                  <c:v>4. Low Tariff</c:v>
                </c:pt>
                <c:pt idx="120">
                  <c:v>4. Low Tariff</c:v>
                </c:pt>
                <c:pt idx="121">
                  <c:v>2. High Tariff</c:v>
                </c:pt>
                <c:pt idx="122">
                  <c:v>4. Low Tariff</c:v>
                </c:pt>
                <c:pt idx="123">
                  <c:v>1. Specialist College</c:v>
                </c:pt>
                <c:pt idx="124">
                  <c:v>3. Medium Tariff</c:v>
                </c:pt>
                <c:pt idx="125">
                  <c:v>3. Medium Tariff</c:v>
                </c:pt>
                <c:pt idx="126">
                  <c:v>4. Low Tariff</c:v>
                </c:pt>
                <c:pt idx="127">
                  <c:v>1. Specialist College</c:v>
                </c:pt>
                <c:pt idx="128">
                  <c:v>1. Specialist College</c:v>
                </c:pt>
                <c:pt idx="129">
                  <c:v>1. Specialist College</c:v>
                </c:pt>
                <c:pt idx="130">
                  <c:v>1. Specialist College</c:v>
                </c:pt>
                <c:pt idx="131">
                  <c:v>1. Specialist College</c:v>
                </c:pt>
              </c:strCache>
            </c:strRef>
          </c:cat>
          <c:val>
            <c:numRef>
              <c:f>'Surplus chart - non-EU'!$D$7:$D$138</c:f>
              <c:numCache>
                <c:formatCode>0.0%</c:formatCode>
                <c:ptCount val="132"/>
                <c:pt idx="0">
                  <c:v>-0.20209059233449478</c:v>
                </c:pt>
                <c:pt idx="1">
                  <c:v>-5.1174096097920917E-2</c:v>
                </c:pt>
                <c:pt idx="2">
                  <c:v>-2.4719913263462234E-2</c:v>
                </c:pt>
                <c:pt idx="3">
                  <c:v>-1.5699391501358167E-2</c:v>
                </c:pt>
                <c:pt idx="4">
                  <c:v>-9.2663354986625909E-3</c:v>
                </c:pt>
                <c:pt idx="5">
                  <c:v>-7.8116639914392726E-3</c:v>
                </c:pt>
                <c:pt idx="6">
                  <c:v>-4.7037102162827502E-3</c:v>
                </c:pt>
                <c:pt idx="7">
                  <c:v>-2.9135338345864662E-3</c:v>
                </c:pt>
                <c:pt idx="8">
                  <c:v>-8.9979121595555698E-4</c:v>
                </c:pt>
                <c:pt idx="9">
                  <c:v>0</c:v>
                </c:pt>
                <c:pt idx="10">
                  <c:v>3.9881949429688122E-4</c:v>
                </c:pt>
                <c:pt idx="11">
                  <c:v>7.219672352643242E-4</c:v>
                </c:pt>
                <c:pt idx="12">
                  <c:v>1.2130499521643696E-3</c:v>
                </c:pt>
                <c:pt idx="13">
                  <c:v>4.3689582926731774E-3</c:v>
                </c:pt>
                <c:pt idx="14">
                  <c:v>5.0662948496999196E-3</c:v>
                </c:pt>
                <c:pt idx="15">
                  <c:v>6.4008193048710237E-3</c:v>
                </c:pt>
                <c:pt idx="16">
                  <c:v>6.5964614695973806E-3</c:v>
                </c:pt>
                <c:pt idx="17">
                  <c:v>6.7421500335450952E-3</c:v>
                </c:pt>
                <c:pt idx="18">
                  <c:v>7.0781624530236219E-3</c:v>
                </c:pt>
                <c:pt idx="19">
                  <c:v>7.265544968496092E-3</c:v>
                </c:pt>
                <c:pt idx="20">
                  <c:v>7.6115018249799694E-3</c:v>
                </c:pt>
                <c:pt idx="21">
                  <c:v>7.8731836195508591E-3</c:v>
                </c:pt>
                <c:pt idx="22">
                  <c:v>7.8748961132374309E-3</c:v>
                </c:pt>
                <c:pt idx="23">
                  <c:v>8.4819619333852177E-3</c:v>
                </c:pt>
                <c:pt idx="24">
                  <c:v>8.6787697579271492E-3</c:v>
                </c:pt>
                <c:pt idx="25">
                  <c:v>9.4683083806661981E-3</c:v>
                </c:pt>
                <c:pt idx="26">
                  <c:v>9.5108631072621935E-3</c:v>
                </c:pt>
                <c:pt idx="27">
                  <c:v>9.7526722321916205E-3</c:v>
                </c:pt>
                <c:pt idx="28">
                  <c:v>1.1463820869939148E-2</c:v>
                </c:pt>
                <c:pt idx="29">
                  <c:v>1.211924427217566E-2</c:v>
                </c:pt>
                <c:pt idx="30">
                  <c:v>1.3574690235381858E-2</c:v>
                </c:pt>
                <c:pt idx="31">
                  <c:v>1.4170550109807703E-2</c:v>
                </c:pt>
                <c:pt idx="32">
                  <c:v>1.4384571562615195E-2</c:v>
                </c:pt>
                <c:pt idx="33">
                  <c:v>1.4441427123352814E-2</c:v>
                </c:pt>
                <c:pt idx="34">
                  <c:v>1.4582361175921606E-2</c:v>
                </c:pt>
                <c:pt idx="35">
                  <c:v>1.4750578206112662E-2</c:v>
                </c:pt>
                <c:pt idx="36">
                  <c:v>1.6618117355710556E-2</c:v>
                </c:pt>
                <c:pt idx="37">
                  <c:v>1.7209478909858085E-2</c:v>
                </c:pt>
                <c:pt idx="38">
                  <c:v>1.7412935323383085E-2</c:v>
                </c:pt>
                <c:pt idx="39">
                  <c:v>1.7784745977448373E-2</c:v>
                </c:pt>
                <c:pt idx="40">
                  <c:v>1.8752559767132422E-2</c:v>
                </c:pt>
                <c:pt idx="41">
                  <c:v>1.8970654627539503E-2</c:v>
                </c:pt>
                <c:pt idx="42">
                  <c:v>1.9027744686444786E-2</c:v>
                </c:pt>
                <c:pt idx="43">
                  <c:v>2.1192577287736304E-2</c:v>
                </c:pt>
                <c:pt idx="44">
                  <c:v>2.1538592511964195E-2</c:v>
                </c:pt>
                <c:pt idx="45">
                  <c:v>2.2267489973900313E-2</c:v>
                </c:pt>
                <c:pt idx="46">
                  <c:v>2.2574333692805423E-2</c:v>
                </c:pt>
                <c:pt idx="47">
                  <c:v>2.340373877154649E-2</c:v>
                </c:pt>
                <c:pt idx="48">
                  <c:v>2.4129857967847668E-2</c:v>
                </c:pt>
                <c:pt idx="49">
                  <c:v>2.4603152794189041E-2</c:v>
                </c:pt>
                <c:pt idx="50">
                  <c:v>2.512963212670238E-2</c:v>
                </c:pt>
                <c:pt idx="51">
                  <c:v>2.5469637735790397E-2</c:v>
                </c:pt>
                <c:pt idx="52">
                  <c:v>2.552584524646398E-2</c:v>
                </c:pt>
                <c:pt idx="53">
                  <c:v>2.621112836634976E-2</c:v>
                </c:pt>
                <c:pt idx="54">
                  <c:v>2.6787581796994055E-2</c:v>
                </c:pt>
                <c:pt idx="55">
                  <c:v>2.7292518451654011E-2</c:v>
                </c:pt>
                <c:pt idx="56">
                  <c:v>2.7603664416586307E-2</c:v>
                </c:pt>
                <c:pt idx="57">
                  <c:v>2.8289283210258091E-2</c:v>
                </c:pt>
                <c:pt idx="58">
                  <c:v>2.8334455787591438E-2</c:v>
                </c:pt>
                <c:pt idx="59">
                  <c:v>2.8624436787702094E-2</c:v>
                </c:pt>
                <c:pt idx="60">
                  <c:v>2.900355739184261E-2</c:v>
                </c:pt>
                <c:pt idx="61">
                  <c:v>2.9055168355888519E-2</c:v>
                </c:pt>
                <c:pt idx="62">
                  <c:v>2.9241848334060301E-2</c:v>
                </c:pt>
                <c:pt idx="63">
                  <c:v>2.9325998549856562E-2</c:v>
                </c:pt>
                <c:pt idx="64">
                  <c:v>2.9566670573600972E-2</c:v>
                </c:pt>
                <c:pt idx="65">
                  <c:v>2.959386537915365E-2</c:v>
                </c:pt>
                <c:pt idx="66">
                  <c:v>2.9844554374540356E-2</c:v>
                </c:pt>
                <c:pt idx="67">
                  <c:v>3.1550047164212669E-2</c:v>
                </c:pt>
                <c:pt idx="68">
                  <c:v>3.2561005834321352E-2</c:v>
                </c:pt>
                <c:pt idx="69">
                  <c:v>3.2772528232311596E-2</c:v>
                </c:pt>
                <c:pt idx="70">
                  <c:v>3.3071783385501263E-2</c:v>
                </c:pt>
                <c:pt idx="71">
                  <c:v>3.3557199934297989E-2</c:v>
                </c:pt>
                <c:pt idx="72">
                  <c:v>3.4240130906115773E-2</c:v>
                </c:pt>
                <c:pt idx="73">
                  <c:v>3.4282045794992513E-2</c:v>
                </c:pt>
                <c:pt idx="74">
                  <c:v>3.4561143536859511E-2</c:v>
                </c:pt>
                <c:pt idx="75">
                  <c:v>3.5572445496082253E-2</c:v>
                </c:pt>
                <c:pt idx="76">
                  <c:v>3.563136859257944E-2</c:v>
                </c:pt>
                <c:pt idx="77">
                  <c:v>3.585245280101889E-2</c:v>
                </c:pt>
                <c:pt idx="78">
                  <c:v>3.6261534237516657E-2</c:v>
                </c:pt>
                <c:pt idx="79">
                  <c:v>3.6539819902126236E-2</c:v>
                </c:pt>
                <c:pt idx="80">
                  <c:v>3.7598355180400965E-2</c:v>
                </c:pt>
                <c:pt idx="81">
                  <c:v>3.7645954017013365E-2</c:v>
                </c:pt>
                <c:pt idx="82">
                  <c:v>3.7790730070989959E-2</c:v>
                </c:pt>
                <c:pt idx="83">
                  <c:v>3.8383593629534994E-2</c:v>
                </c:pt>
                <c:pt idx="84">
                  <c:v>3.8526448411239353E-2</c:v>
                </c:pt>
                <c:pt idx="85">
                  <c:v>3.8945949047509754E-2</c:v>
                </c:pt>
                <c:pt idx="86">
                  <c:v>3.9138008300567094E-2</c:v>
                </c:pt>
                <c:pt idx="87">
                  <c:v>4.0495724770377634E-2</c:v>
                </c:pt>
                <c:pt idx="88">
                  <c:v>4.1756659467242621E-2</c:v>
                </c:pt>
                <c:pt idx="89">
                  <c:v>4.2037183118792357E-2</c:v>
                </c:pt>
                <c:pt idx="90">
                  <c:v>4.3235682134354872E-2</c:v>
                </c:pt>
                <c:pt idx="91">
                  <c:v>4.3997531823479673E-2</c:v>
                </c:pt>
                <c:pt idx="92">
                  <c:v>4.4416445749936792E-2</c:v>
                </c:pt>
                <c:pt idx="93">
                  <c:v>4.4948016090460612E-2</c:v>
                </c:pt>
                <c:pt idx="94">
                  <c:v>4.7577981493139701E-2</c:v>
                </c:pt>
                <c:pt idx="95">
                  <c:v>4.7944237743135686E-2</c:v>
                </c:pt>
                <c:pt idx="96">
                  <c:v>5.0214301672137349E-2</c:v>
                </c:pt>
                <c:pt idx="97">
                  <c:v>5.0766526614593611E-2</c:v>
                </c:pt>
                <c:pt idx="98">
                  <c:v>5.1824914483079271E-2</c:v>
                </c:pt>
                <c:pt idx="99">
                  <c:v>5.197330622707385E-2</c:v>
                </c:pt>
                <c:pt idx="100">
                  <c:v>5.2160998969509605E-2</c:v>
                </c:pt>
                <c:pt idx="101">
                  <c:v>5.2750992626205334E-2</c:v>
                </c:pt>
                <c:pt idx="102">
                  <c:v>5.2848043345741891E-2</c:v>
                </c:pt>
                <c:pt idx="103">
                  <c:v>5.3389185072353386E-2</c:v>
                </c:pt>
                <c:pt idx="104">
                  <c:v>5.3480557310310942E-2</c:v>
                </c:pt>
                <c:pt idx="105">
                  <c:v>5.6061065942455475E-2</c:v>
                </c:pt>
                <c:pt idx="106">
                  <c:v>5.7503220994100497E-2</c:v>
                </c:pt>
                <c:pt idx="107">
                  <c:v>5.8234974227595715E-2</c:v>
                </c:pt>
                <c:pt idx="108">
                  <c:v>5.9300367899233021E-2</c:v>
                </c:pt>
                <c:pt idx="109">
                  <c:v>5.9982780063139771E-2</c:v>
                </c:pt>
                <c:pt idx="110">
                  <c:v>6.3088846456250708E-2</c:v>
                </c:pt>
                <c:pt idx="111">
                  <c:v>6.3615070594321449E-2</c:v>
                </c:pt>
                <c:pt idx="112">
                  <c:v>6.4022608560350705E-2</c:v>
                </c:pt>
                <c:pt idx="113">
                  <c:v>6.4157820592717504E-2</c:v>
                </c:pt>
                <c:pt idx="114">
                  <c:v>7.1972787407900182E-2</c:v>
                </c:pt>
                <c:pt idx="115">
                  <c:v>7.2135700516045162E-2</c:v>
                </c:pt>
                <c:pt idx="116">
                  <c:v>7.2490075015793284E-2</c:v>
                </c:pt>
                <c:pt idx="117">
                  <c:v>7.2542902358621694E-2</c:v>
                </c:pt>
                <c:pt idx="118">
                  <c:v>7.3363785348164165E-2</c:v>
                </c:pt>
                <c:pt idx="119">
                  <c:v>7.8759179191544848E-2</c:v>
                </c:pt>
                <c:pt idx="120">
                  <c:v>7.8907526196262803E-2</c:v>
                </c:pt>
                <c:pt idx="121">
                  <c:v>8.23933441590574E-2</c:v>
                </c:pt>
                <c:pt idx="122">
                  <c:v>8.2591414944356123E-2</c:v>
                </c:pt>
                <c:pt idx="123">
                  <c:v>8.3499867000416048E-2</c:v>
                </c:pt>
                <c:pt idx="124">
                  <c:v>8.5196589294173383E-2</c:v>
                </c:pt>
                <c:pt idx="125">
                  <c:v>9.5780832971261873E-2</c:v>
                </c:pt>
                <c:pt idx="126">
                  <c:v>0.10174780696269604</c:v>
                </c:pt>
                <c:pt idx="127">
                  <c:v>0.11080511011430519</c:v>
                </c:pt>
                <c:pt idx="128">
                  <c:v>0.12252104961988065</c:v>
                </c:pt>
                <c:pt idx="129">
                  <c:v>0.13570872995296121</c:v>
                </c:pt>
                <c:pt idx="130">
                  <c:v>0.16064312216572763</c:v>
                </c:pt>
                <c:pt idx="131">
                  <c:v>0.16178799074337216</c:v>
                </c:pt>
              </c:numCache>
            </c:numRef>
          </c:val>
        </c:ser>
        <c:ser>
          <c:idx val="1"/>
          <c:order val="1"/>
          <c:tx>
            <c:v>"Modelled 2018-19"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'Surplus chart - non-EU'!$B$7:$B$138</c:f>
              <c:strCache>
                <c:ptCount val="132"/>
                <c:pt idx="0">
                  <c:v>1. Specialist College</c:v>
                </c:pt>
                <c:pt idx="1">
                  <c:v>4. Low Tariff</c:v>
                </c:pt>
                <c:pt idx="2">
                  <c:v>1. Specialist College</c:v>
                </c:pt>
                <c:pt idx="3">
                  <c:v>2. High Tariff</c:v>
                </c:pt>
                <c:pt idx="4">
                  <c:v>1. Specialist College</c:v>
                </c:pt>
                <c:pt idx="5">
                  <c:v>1. Specialist College</c:v>
                </c:pt>
                <c:pt idx="6">
                  <c:v>3. Medium Tariff</c:v>
                </c:pt>
                <c:pt idx="7">
                  <c:v>1. Specialist College</c:v>
                </c:pt>
                <c:pt idx="8">
                  <c:v>3. Medium Tariff</c:v>
                </c:pt>
                <c:pt idx="9">
                  <c:v>1. Specialist College</c:v>
                </c:pt>
                <c:pt idx="10">
                  <c:v>1. Specialist College</c:v>
                </c:pt>
                <c:pt idx="11">
                  <c:v>1. Specialist College</c:v>
                </c:pt>
                <c:pt idx="12">
                  <c:v>2. High Tariff</c:v>
                </c:pt>
                <c:pt idx="13">
                  <c:v>2. High Tariff</c:v>
                </c:pt>
                <c:pt idx="14">
                  <c:v>4. Low Tariff</c:v>
                </c:pt>
                <c:pt idx="15">
                  <c:v>1. Specialist College</c:v>
                </c:pt>
                <c:pt idx="16">
                  <c:v>1. Specialist College</c:v>
                </c:pt>
                <c:pt idx="17">
                  <c:v>3. Medium Tariff</c:v>
                </c:pt>
                <c:pt idx="18">
                  <c:v>2. High Tariff</c:v>
                </c:pt>
                <c:pt idx="19">
                  <c:v>2. High Tariff</c:v>
                </c:pt>
                <c:pt idx="20">
                  <c:v>4. Low Tariff</c:v>
                </c:pt>
                <c:pt idx="21">
                  <c:v>1. Specialist College</c:v>
                </c:pt>
                <c:pt idx="22">
                  <c:v>1. Specialist College</c:v>
                </c:pt>
                <c:pt idx="23">
                  <c:v>3. Medium Tariff</c:v>
                </c:pt>
                <c:pt idx="24">
                  <c:v>2. High Tariff</c:v>
                </c:pt>
                <c:pt idx="25">
                  <c:v>4. Low Tariff</c:v>
                </c:pt>
                <c:pt idx="26">
                  <c:v>4. Low Tariff</c:v>
                </c:pt>
                <c:pt idx="27">
                  <c:v>4. Low Tariff</c:v>
                </c:pt>
                <c:pt idx="28">
                  <c:v>2. High Tariff</c:v>
                </c:pt>
                <c:pt idx="29">
                  <c:v>3. Medium Tariff</c:v>
                </c:pt>
                <c:pt idx="30">
                  <c:v>2. High Tariff</c:v>
                </c:pt>
                <c:pt idx="31">
                  <c:v>2. High Tariff</c:v>
                </c:pt>
                <c:pt idx="32">
                  <c:v>4. Low Tariff</c:v>
                </c:pt>
                <c:pt idx="33">
                  <c:v>3. Medium Tariff</c:v>
                </c:pt>
                <c:pt idx="34">
                  <c:v>1. Specialist College</c:v>
                </c:pt>
                <c:pt idx="35">
                  <c:v>3. Medium Tariff</c:v>
                </c:pt>
                <c:pt idx="36">
                  <c:v>3. Medium Tariff</c:v>
                </c:pt>
                <c:pt idx="37">
                  <c:v>3. Medium Tariff</c:v>
                </c:pt>
                <c:pt idx="38">
                  <c:v>3. Medium Tariff</c:v>
                </c:pt>
                <c:pt idx="39">
                  <c:v>1. Specialist College</c:v>
                </c:pt>
                <c:pt idx="40">
                  <c:v>2. High Tariff</c:v>
                </c:pt>
                <c:pt idx="41">
                  <c:v>1. Specialist College</c:v>
                </c:pt>
                <c:pt idx="42">
                  <c:v>4. Low Tariff</c:v>
                </c:pt>
                <c:pt idx="43">
                  <c:v>1. Specialist College</c:v>
                </c:pt>
                <c:pt idx="44">
                  <c:v>3. Medium Tariff</c:v>
                </c:pt>
                <c:pt idx="45">
                  <c:v>3. Medium Tariff</c:v>
                </c:pt>
                <c:pt idx="46">
                  <c:v>2. High Tariff</c:v>
                </c:pt>
                <c:pt idx="47">
                  <c:v>1. Specialist College</c:v>
                </c:pt>
                <c:pt idx="48">
                  <c:v>1. Specialist College</c:v>
                </c:pt>
                <c:pt idx="49">
                  <c:v>1. Specialist College</c:v>
                </c:pt>
                <c:pt idx="50">
                  <c:v>4. Low Tariff</c:v>
                </c:pt>
                <c:pt idx="51">
                  <c:v>3. Medium Tariff</c:v>
                </c:pt>
                <c:pt idx="52">
                  <c:v>2. High Tariff</c:v>
                </c:pt>
                <c:pt idx="53">
                  <c:v>1. Specialist College</c:v>
                </c:pt>
                <c:pt idx="54">
                  <c:v>4. Low Tariff</c:v>
                </c:pt>
                <c:pt idx="55">
                  <c:v>1. Specialist College</c:v>
                </c:pt>
                <c:pt idx="56">
                  <c:v>3. Medium Tariff</c:v>
                </c:pt>
                <c:pt idx="57">
                  <c:v>2. High Tariff</c:v>
                </c:pt>
                <c:pt idx="58">
                  <c:v>3. Medium Tariff</c:v>
                </c:pt>
                <c:pt idx="59">
                  <c:v>1. Specialist College</c:v>
                </c:pt>
                <c:pt idx="60">
                  <c:v>4. Low Tariff</c:v>
                </c:pt>
                <c:pt idx="61">
                  <c:v>3. Medium Tariff</c:v>
                </c:pt>
                <c:pt idx="62">
                  <c:v>4. Low Tariff</c:v>
                </c:pt>
                <c:pt idx="63">
                  <c:v>4. Low Tariff</c:v>
                </c:pt>
                <c:pt idx="64">
                  <c:v>4. Low Tariff</c:v>
                </c:pt>
                <c:pt idx="65">
                  <c:v>4. Low Tariff</c:v>
                </c:pt>
                <c:pt idx="66">
                  <c:v>3. Medium Tariff</c:v>
                </c:pt>
                <c:pt idx="67">
                  <c:v>2. High Tariff</c:v>
                </c:pt>
                <c:pt idx="68">
                  <c:v>2. High Tariff</c:v>
                </c:pt>
                <c:pt idx="69">
                  <c:v>1. Specialist College</c:v>
                </c:pt>
                <c:pt idx="70">
                  <c:v>2. High Tariff</c:v>
                </c:pt>
                <c:pt idx="71">
                  <c:v>2. High Tariff</c:v>
                </c:pt>
                <c:pt idx="72">
                  <c:v>4. Low Tariff</c:v>
                </c:pt>
                <c:pt idx="73">
                  <c:v>4. Low Tariff</c:v>
                </c:pt>
                <c:pt idx="74">
                  <c:v>4. Low Tariff</c:v>
                </c:pt>
                <c:pt idx="75">
                  <c:v>4. Low Tariff</c:v>
                </c:pt>
                <c:pt idx="76">
                  <c:v>2. High Tariff</c:v>
                </c:pt>
                <c:pt idx="77">
                  <c:v>3. Medium Tariff</c:v>
                </c:pt>
                <c:pt idx="78">
                  <c:v>3. Medium Tariff</c:v>
                </c:pt>
                <c:pt idx="79">
                  <c:v>3. Medium Tariff</c:v>
                </c:pt>
                <c:pt idx="80">
                  <c:v>1. Specialist College</c:v>
                </c:pt>
                <c:pt idx="81">
                  <c:v>1. Specialist College</c:v>
                </c:pt>
                <c:pt idx="82">
                  <c:v>1. Specialist College</c:v>
                </c:pt>
                <c:pt idx="83">
                  <c:v>1. Specialist College</c:v>
                </c:pt>
                <c:pt idx="84">
                  <c:v>2. High Tariff</c:v>
                </c:pt>
                <c:pt idx="85">
                  <c:v>4. Low Tariff</c:v>
                </c:pt>
                <c:pt idx="86">
                  <c:v>2. High Tariff</c:v>
                </c:pt>
                <c:pt idx="87">
                  <c:v>3. Medium Tariff</c:v>
                </c:pt>
                <c:pt idx="88">
                  <c:v>1. Specialist College</c:v>
                </c:pt>
                <c:pt idx="89">
                  <c:v>3. Medium Tariff</c:v>
                </c:pt>
                <c:pt idx="90">
                  <c:v>2. High Tariff</c:v>
                </c:pt>
                <c:pt idx="91">
                  <c:v>4. Low Tariff</c:v>
                </c:pt>
                <c:pt idx="92">
                  <c:v>2. High Tariff</c:v>
                </c:pt>
                <c:pt idx="93">
                  <c:v>1. Specialist College</c:v>
                </c:pt>
                <c:pt idx="94">
                  <c:v>4. Low Tariff</c:v>
                </c:pt>
                <c:pt idx="95">
                  <c:v>1. Specialist College</c:v>
                </c:pt>
                <c:pt idx="96">
                  <c:v>2. High Tariff</c:v>
                </c:pt>
                <c:pt idx="97">
                  <c:v>3. Medium Tariff</c:v>
                </c:pt>
                <c:pt idx="98">
                  <c:v>3. Medium Tariff</c:v>
                </c:pt>
                <c:pt idx="99">
                  <c:v>1. Specialist College</c:v>
                </c:pt>
                <c:pt idx="100">
                  <c:v>3. Medium Tariff</c:v>
                </c:pt>
                <c:pt idx="101">
                  <c:v>1. Specialist College</c:v>
                </c:pt>
                <c:pt idx="102">
                  <c:v>2. High Tariff</c:v>
                </c:pt>
                <c:pt idx="103">
                  <c:v>1. Specialist College</c:v>
                </c:pt>
                <c:pt idx="104">
                  <c:v>4. Low Tariff</c:v>
                </c:pt>
                <c:pt idx="105">
                  <c:v>2. High Tariff</c:v>
                </c:pt>
                <c:pt idx="106">
                  <c:v>1. Specialist College</c:v>
                </c:pt>
                <c:pt idx="107">
                  <c:v>2. High Tariff</c:v>
                </c:pt>
                <c:pt idx="108">
                  <c:v>1. Specialist College</c:v>
                </c:pt>
                <c:pt idx="109">
                  <c:v>4. Low Tariff</c:v>
                </c:pt>
                <c:pt idx="110">
                  <c:v>3. Medium Tariff</c:v>
                </c:pt>
                <c:pt idx="111">
                  <c:v>3. Medium Tariff</c:v>
                </c:pt>
                <c:pt idx="112">
                  <c:v>2. High Tariff</c:v>
                </c:pt>
                <c:pt idx="113">
                  <c:v>2. High Tariff</c:v>
                </c:pt>
                <c:pt idx="114">
                  <c:v>3. Medium Tariff</c:v>
                </c:pt>
                <c:pt idx="115">
                  <c:v>4. Low Tariff</c:v>
                </c:pt>
                <c:pt idx="116">
                  <c:v>4. Low Tariff</c:v>
                </c:pt>
                <c:pt idx="117">
                  <c:v>2. High Tariff</c:v>
                </c:pt>
                <c:pt idx="118">
                  <c:v>1. Specialist College</c:v>
                </c:pt>
                <c:pt idx="119">
                  <c:v>4. Low Tariff</c:v>
                </c:pt>
                <c:pt idx="120">
                  <c:v>4. Low Tariff</c:v>
                </c:pt>
                <c:pt idx="121">
                  <c:v>2. High Tariff</c:v>
                </c:pt>
                <c:pt idx="122">
                  <c:v>4. Low Tariff</c:v>
                </c:pt>
                <c:pt idx="123">
                  <c:v>1. Specialist College</c:v>
                </c:pt>
                <c:pt idx="124">
                  <c:v>3. Medium Tariff</c:v>
                </c:pt>
                <c:pt idx="125">
                  <c:v>3. Medium Tariff</c:v>
                </c:pt>
                <c:pt idx="126">
                  <c:v>4. Low Tariff</c:v>
                </c:pt>
                <c:pt idx="127">
                  <c:v>1. Specialist College</c:v>
                </c:pt>
                <c:pt idx="128">
                  <c:v>1. Specialist College</c:v>
                </c:pt>
                <c:pt idx="129">
                  <c:v>1. Specialist College</c:v>
                </c:pt>
                <c:pt idx="130">
                  <c:v>1. Specialist College</c:v>
                </c:pt>
                <c:pt idx="131">
                  <c:v>1. Specialist College</c:v>
                </c:pt>
              </c:strCache>
            </c:strRef>
          </c:cat>
          <c:val>
            <c:numRef>
              <c:f>'Surplus chart - non-EU'!$E$7:$E$138</c:f>
              <c:numCache>
                <c:formatCode>0.0%</c:formatCode>
                <c:ptCount val="132"/>
                <c:pt idx="0">
                  <c:v>-0.20209059233449478</c:v>
                </c:pt>
                <c:pt idx="1">
                  <c:v>-5.1174096097920993E-2</c:v>
                </c:pt>
                <c:pt idx="2">
                  <c:v>-2.47199132634623E-2</c:v>
                </c:pt>
                <c:pt idx="3">
                  <c:v>-2.6736711626980096E-2</c:v>
                </c:pt>
                <c:pt idx="4">
                  <c:v>-0.12166896698163288</c:v>
                </c:pt>
                <c:pt idx="5">
                  <c:v>-6.8103203855968242E-2</c:v>
                </c:pt>
                <c:pt idx="6">
                  <c:v>-5.8222104363711363E-2</c:v>
                </c:pt>
                <c:pt idx="7">
                  <c:v>-4.4537979639780734E-2</c:v>
                </c:pt>
                <c:pt idx="8">
                  <c:v>-3.9022963351185283E-2</c:v>
                </c:pt>
                <c:pt idx="9">
                  <c:v>-3.6831097281028506E-2</c:v>
                </c:pt>
                <c:pt idx="10">
                  <c:v>3.9881949429688122E-4</c:v>
                </c:pt>
                <c:pt idx="11">
                  <c:v>-7.993510996755851E-2</c:v>
                </c:pt>
                <c:pt idx="12">
                  <c:v>-4.0102400280069145E-2</c:v>
                </c:pt>
                <c:pt idx="13">
                  <c:v>-7.0010689619444455E-2</c:v>
                </c:pt>
                <c:pt idx="14">
                  <c:v>-2.4344487587801581E-3</c:v>
                </c:pt>
                <c:pt idx="15">
                  <c:v>-3.1666020421351943E-3</c:v>
                </c:pt>
                <c:pt idx="16">
                  <c:v>6.5964614695973806E-3</c:v>
                </c:pt>
                <c:pt idx="17">
                  <c:v>6.7421500335449755E-3</c:v>
                </c:pt>
                <c:pt idx="18">
                  <c:v>-1.0997177777283866E-2</c:v>
                </c:pt>
                <c:pt idx="19">
                  <c:v>-3.1814270295498964E-2</c:v>
                </c:pt>
                <c:pt idx="20">
                  <c:v>-6.6720891844692709E-2</c:v>
                </c:pt>
                <c:pt idx="21">
                  <c:v>7.8731836195508106E-3</c:v>
                </c:pt>
                <c:pt idx="22">
                  <c:v>-2.2827868852458817E-2</c:v>
                </c:pt>
                <c:pt idx="23">
                  <c:v>-3.9947414675953839E-3</c:v>
                </c:pt>
                <c:pt idx="24">
                  <c:v>-7.3148986906223915E-2</c:v>
                </c:pt>
                <c:pt idx="25">
                  <c:v>2.3799869079644694E-3</c:v>
                </c:pt>
                <c:pt idx="26">
                  <c:v>-1.1049192928516526E-3</c:v>
                </c:pt>
                <c:pt idx="27">
                  <c:v>-5.053179642763461E-3</c:v>
                </c:pt>
                <c:pt idx="28">
                  <c:v>-2.19288474319921E-2</c:v>
                </c:pt>
                <c:pt idx="29">
                  <c:v>7.7416040897195027E-3</c:v>
                </c:pt>
                <c:pt idx="30">
                  <c:v>-2.410448673540079E-2</c:v>
                </c:pt>
                <c:pt idx="31">
                  <c:v>-1.6584549441566086E-2</c:v>
                </c:pt>
                <c:pt idx="32">
                  <c:v>-2.1551356968840594E-3</c:v>
                </c:pt>
                <c:pt idx="33">
                  <c:v>1.4441427123352814E-2</c:v>
                </c:pt>
                <c:pt idx="34">
                  <c:v>-1.1435071544034114E-2</c:v>
                </c:pt>
                <c:pt idx="35">
                  <c:v>-3.1874831452016798E-2</c:v>
                </c:pt>
                <c:pt idx="36">
                  <c:v>-2.7146100452202393E-2</c:v>
                </c:pt>
                <c:pt idx="37">
                  <c:v>-7.8855802308503611E-3</c:v>
                </c:pt>
                <c:pt idx="38">
                  <c:v>1.5073121470159209E-2</c:v>
                </c:pt>
                <c:pt idx="39">
                  <c:v>1.3911854489951666E-2</c:v>
                </c:pt>
                <c:pt idx="40">
                  <c:v>-2.6777968539200446E-3</c:v>
                </c:pt>
                <c:pt idx="41">
                  <c:v>1.820076827927123E-2</c:v>
                </c:pt>
                <c:pt idx="42">
                  <c:v>1.9027744686444786E-2</c:v>
                </c:pt>
                <c:pt idx="43">
                  <c:v>-9.735346647182988E-2</c:v>
                </c:pt>
                <c:pt idx="44">
                  <c:v>8.5217819951937893E-3</c:v>
                </c:pt>
                <c:pt idx="45">
                  <c:v>5.7697702017478238E-3</c:v>
                </c:pt>
                <c:pt idx="46">
                  <c:v>-1.2182300565880304E-2</c:v>
                </c:pt>
                <c:pt idx="47">
                  <c:v>1.7062010910401534E-2</c:v>
                </c:pt>
                <c:pt idx="48">
                  <c:v>1.2571067593177511E-2</c:v>
                </c:pt>
                <c:pt idx="49">
                  <c:v>2.4603152794189072E-2</c:v>
                </c:pt>
                <c:pt idx="50">
                  <c:v>5.7944380895231309E-3</c:v>
                </c:pt>
                <c:pt idx="51">
                  <c:v>-8.5095151142765654E-2</c:v>
                </c:pt>
                <c:pt idx="52">
                  <c:v>-4.9632243206474733E-2</c:v>
                </c:pt>
                <c:pt idx="53">
                  <c:v>1.2787036325935029E-2</c:v>
                </c:pt>
                <c:pt idx="54">
                  <c:v>1.6531795398272844E-2</c:v>
                </c:pt>
                <c:pt idx="55">
                  <c:v>1.7273751408186256E-2</c:v>
                </c:pt>
                <c:pt idx="56">
                  <c:v>1.7956053320348164E-2</c:v>
                </c:pt>
                <c:pt idx="57">
                  <c:v>-2.4775967862976207E-2</c:v>
                </c:pt>
                <c:pt idx="58">
                  <c:v>-7.9926497479745097E-3</c:v>
                </c:pt>
                <c:pt idx="59">
                  <c:v>1.0834361505243539E-2</c:v>
                </c:pt>
                <c:pt idx="60">
                  <c:v>1.7684960239018575E-2</c:v>
                </c:pt>
                <c:pt idx="61">
                  <c:v>-1.2754407423575092E-2</c:v>
                </c:pt>
                <c:pt idx="62">
                  <c:v>2.2068779984755288E-2</c:v>
                </c:pt>
                <c:pt idx="63">
                  <c:v>7.3068554541616605E-5</c:v>
                </c:pt>
                <c:pt idx="64">
                  <c:v>2.9566670573600917E-2</c:v>
                </c:pt>
                <c:pt idx="65">
                  <c:v>1.806686464220697E-2</c:v>
                </c:pt>
                <c:pt idx="66">
                  <c:v>1.8299198575244879E-2</c:v>
                </c:pt>
                <c:pt idx="67">
                  <c:v>-1.3887677754201493E-3</c:v>
                </c:pt>
                <c:pt idx="68">
                  <c:v>-3.287491381840449E-3</c:v>
                </c:pt>
                <c:pt idx="69">
                  <c:v>7.4263279882692398E-3</c:v>
                </c:pt>
                <c:pt idx="70">
                  <c:v>-1.8772093069667539E-2</c:v>
                </c:pt>
                <c:pt idx="71">
                  <c:v>1.1783381383231978E-2</c:v>
                </c:pt>
                <c:pt idx="72">
                  <c:v>1.0561609388097234E-2</c:v>
                </c:pt>
                <c:pt idx="73">
                  <c:v>1.3746530585484269E-2</c:v>
                </c:pt>
                <c:pt idx="74">
                  <c:v>1.6421642883184505E-2</c:v>
                </c:pt>
                <c:pt idx="75">
                  <c:v>1.5617122318538937E-2</c:v>
                </c:pt>
                <c:pt idx="76">
                  <c:v>-1.5688701102805565E-2</c:v>
                </c:pt>
                <c:pt idx="77">
                  <c:v>-9.0946956525061995E-4</c:v>
                </c:pt>
                <c:pt idx="78">
                  <c:v>1.0259367265227411E-2</c:v>
                </c:pt>
                <c:pt idx="79">
                  <c:v>-1.8442925293857142E-2</c:v>
                </c:pt>
                <c:pt idx="80">
                  <c:v>-1.3626243767836095E-2</c:v>
                </c:pt>
                <c:pt idx="81">
                  <c:v>3.7230260005586338E-2</c:v>
                </c:pt>
                <c:pt idx="82">
                  <c:v>1.6494281678589351E-2</c:v>
                </c:pt>
                <c:pt idx="83">
                  <c:v>2.2043751470143487E-2</c:v>
                </c:pt>
                <c:pt idx="84">
                  <c:v>3.3261488571280124E-3</c:v>
                </c:pt>
                <c:pt idx="85">
                  <c:v>2.8775622626192342E-2</c:v>
                </c:pt>
                <c:pt idx="86">
                  <c:v>3.8453414826025963E-3</c:v>
                </c:pt>
                <c:pt idx="87">
                  <c:v>2.0283061390071274E-4</c:v>
                </c:pt>
                <c:pt idx="88">
                  <c:v>-1.8818216033120059E-3</c:v>
                </c:pt>
                <c:pt idx="89">
                  <c:v>3.5265813871611311E-2</c:v>
                </c:pt>
                <c:pt idx="90">
                  <c:v>3.4328413030173553E-2</c:v>
                </c:pt>
                <c:pt idx="91">
                  <c:v>2.8071561338289894E-2</c:v>
                </c:pt>
                <c:pt idx="92">
                  <c:v>2.932892590539242E-2</c:v>
                </c:pt>
                <c:pt idx="93">
                  <c:v>-5.3232467308196134E-3</c:v>
                </c:pt>
                <c:pt idx="94">
                  <c:v>4.0365641197196864E-2</c:v>
                </c:pt>
                <c:pt idx="95">
                  <c:v>-6.3221823974512143E-3</c:v>
                </c:pt>
                <c:pt idx="96">
                  <c:v>-2.3163127029403314E-3</c:v>
                </c:pt>
                <c:pt idx="97">
                  <c:v>-4.9207162652310848E-3</c:v>
                </c:pt>
                <c:pt idx="98">
                  <c:v>5.1824914483079271E-2</c:v>
                </c:pt>
                <c:pt idx="99">
                  <c:v>-2.8315303366836578E-2</c:v>
                </c:pt>
                <c:pt idx="100">
                  <c:v>2.680919261230142E-2</c:v>
                </c:pt>
                <c:pt idx="101">
                  <c:v>1.3744228497798775E-2</c:v>
                </c:pt>
                <c:pt idx="102">
                  <c:v>2.9589714501796181E-2</c:v>
                </c:pt>
                <c:pt idx="103">
                  <c:v>5.3100716135913453E-2</c:v>
                </c:pt>
                <c:pt idx="104">
                  <c:v>4.7812175908559323E-2</c:v>
                </c:pt>
                <c:pt idx="105">
                  <c:v>1.2641957964313404E-2</c:v>
                </c:pt>
                <c:pt idx="106">
                  <c:v>2.1840105095242562E-2</c:v>
                </c:pt>
                <c:pt idx="107">
                  <c:v>2.9140715797002115E-2</c:v>
                </c:pt>
                <c:pt idx="108">
                  <c:v>9.0646347871781406E-3</c:v>
                </c:pt>
                <c:pt idx="109">
                  <c:v>5.2467322983054412E-2</c:v>
                </c:pt>
                <c:pt idx="110">
                  <c:v>3.56587928451194E-2</c:v>
                </c:pt>
                <c:pt idx="111">
                  <c:v>4.5150164927299896E-2</c:v>
                </c:pt>
                <c:pt idx="112">
                  <c:v>3.2514760309774814E-2</c:v>
                </c:pt>
                <c:pt idx="113">
                  <c:v>7.9111727966689801E-3</c:v>
                </c:pt>
                <c:pt idx="114">
                  <c:v>-4.0221621302208049E-2</c:v>
                </c:pt>
                <c:pt idx="115">
                  <c:v>6.048762249377293E-2</c:v>
                </c:pt>
                <c:pt idx="116">
                  <c:v>6.9144410651593533E-2</c:v>
                </c:pt>
                <c:pt idx="117">
                  <c:v>5.1992786114233913E-2</c:v>
                </c:pt>
                <c:pt idx="118">
                  <c:v>5.1705680844989992E-2</c:v>
                </c:pt>
                <c:pt idx="119">
                  <c:v>7.1790120042042369E-2</c:v>
                </c:pt>
                <c:pt idx="120">
                  <c:v>6.0519551767227876E-2</c:v>
                </c:pt>
                <c:pt idx="121">
                  <c:v>4.1314991245482033E-2</c:v>
                </c:pt>
                <c:pt idx="122">
                  <c:v>8.0618178921373379E-2</c:v>
                </c:pt>
                <c:pt idx="123">
                  <c:v>3.0875082488613918E-2</c:v>
                </c:pt>
                <c:pt idx="124">
                  <c:v>4.500160720025715E-2</c:v>
                </c:pt>
                <c:pt idx="125">
                  <c:v>9.1905748881858845E-2</c:v>
                </c:pt>
                <c:pt idx="126">
                  <c:v>8.7667447907554749E-2</c:v>
                </c:pt>
                <c:pt idx="127">
                  <c:v>8.8437750814409147E-2</c:v>
                </c:pt>
                <c:pt idx="128">
                  <c:v>-0.12367054685537225</c:v>
                </c:pt>
                <c:pt idx="129">
                  <c:v>0.13570872995296129</c:v>
                </c:pt>
                <c:pt idx="130">
                  <c:v>0.14696708719333365</c:v>
                </c:pt>
                <c:pt idx="131">
                  <c:v>0.14307060141949943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100"/>
        <c:axId val="436747704"/>
        <c:axId val="436745744"/>
      </c:barChart>
      <c:catAx>
        <c:axId val="436747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36745744"/>
        <c:crosses val="autoZero"/>
        <c:auto val="1"/>
        <c:lblAlgn val="ctr"/>
        <c:lblOffset val="100"/>
        <c:noMultiLvlLbl val="0"/>
      </c:catAx>
      <c:valAx>
        <c:axId val="43674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Surpluses as a % of total income</a:t>
                </a:r>
              </a:p>
            </c:rich>
          </c:tx>
          <c:layout>
            <c:manualLayout>
              <c:xMode val="edge"/>
              <c:yMode val="edge"/>
              <c:x val="1.9492427111333823E-3"/>
              <c:y val="0.26360518893838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674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59388536342525"/>
          <c:y val="0.74328112166359339"/>
          <c:w val="0.36642777710291313"/>
          <c:h val="4.9476829414228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82192863967311E-2"/>
          <c:y val="5.9620658529433747E-2"/>
          <c:w val="0.80281367025774497"/>
          <c:h val="0.66478228354065605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'Cap grants &amp; surpluses'!$A$6</c:f>
              <c:strCache>
                <c:ptCount val="1"/>
                <c:pt idx="0">
                  <c:v>Deferred capital grants received (actual)</c:v>
                </c:pt>
              </c:strCache>
            </c:strRef>
          </c:tx>
          <c:spPr>
            <a:solidFill>
              <a:srgbClr val="993366"/>
            </a:solidFill>
            <a:ln w="12700">
              <a:noFill/>
            </a:ln>
          </c:spPr>
          <c:invertIfNegative val="0"/>
          <c:cat>
            <c:strRef>
              <c:f>'Cap grants &amp; surpluses'!$B$3:$S$3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 (restated)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'Cap grants &amp; surpluses'!$B$6:$S$6</c:f>
              <c:numCache>
                <c:formatCode>_-* #,##0_-;\-* #,##0_-;_-* "-"??_-;_-@_-</c:formatCode>
                <c:ptCount val="18"/>
                <c:pt idx="0">
                  <c:v>634694</c:v>
                </c:pt>
                <c:pt idx="1">
                  <c:v>759306</c:v>
                </c:pt>
                <c:pt idx="2">
                  <c:v>865043</c:v>
                </c:pt>
                <c:pt idx="3">
                  <c:v>888521</c:v>
                </c:pt>
                <c:pt idx="4">
                  <c:v>1186554</c:v>
                </c:pt>
                <c:pt idx="5">
                  <c:v>1094050</c:v>
                </c:pt>
                <c:pt idx="6">
                  <c:v>1045903</c:v>
                </c:pt>
                <c:pt idx="7">
                  <c:v>1126224</c:v>
                </c:pt>
                <c:pt idx="8">
                  <c:v>1280405</c:v>
                </c:pt>
                <c:pt idx="9">
                  <c:v>721693</c:v>
                </c:pt>
                <c:pt idx="10">
                  <c:v>514556</c:v>
                </c:pt>
                <c:pt idx="11">
                  <c:v>548033</c:v>
                </c:pt>
                <c:pt idx="12">
                  <c:v>730366</c:v>
                </c:pt>
                <c:pt idx="13">
                  <c:v>761758</c:v>
                </c:pt>
                <c:pt idx="14">
                  <c:v>#N/A</c:v>
                </c:pt>
                <c:pt idx="15">
                  <c:v>#N/A</c:v>
                </c:pt>
                <c:pt idx="16" formatCode="0.0%">
                  <c:v>#N/A</c:v>
                </c:pt>
                <c:pt idx="17" formatCode="0.0%">
                  <c:v>#N/A</c:v>
                </c:pt>
              </c:numCache>
            </c:numRef>
          </c:val>
        </c:ser>
        <c:ser>
          <c:idx val="3"/>
          <c:order val="3"/>
          <c:tx>
            <c:strRef>
              <c:f>'Cap grants &amp; surpluses'!$A$7</c:f>
              <c:strCache>
                <c:ptCount val="1"/>
                <c:pt idx="0">
                  <c:v>Deferred capital grants (forecast)</c:v>
                </c:pt>
              </c:strCache>
            </c:strRef>
          </c:tx>
          <c:spPr>
            <a:gradFill>
              <a:gsLst>
                <a:gs pos="0">
                  <a:srgbClr val="993366"/>
                </a:gs>
                <a:gs pos="100000">
                  <a:srgbClr val="CCCCFF"/>
                </a:gs>
              </a:gsLst>
              <a:lin ang="5400000" scaled="1"/>
            </a:gradFill>
          </c:spPr>
          <c:invertIfNegative val="0"/>
          <c:cat>
            <c:strRef>
              <c:f>'Cap grants &amp; surpluses'!$B$3:$S$3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 (restated)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'Cap grants &amp; surpluses'!$B$7:$S$7</c:f>
              <c:numCache>
                <c:formatCode>_-* #,##0_-;\-* #,##0_-;_-* "-"??_-;_-@_-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909113</c:v>
                </c:pt>
                <c:pt idx="15">
                  <c:v>700117</c:v>
                </c:pt>
                <c:pt idx="16">
                  <c:v>641041</c:v>
                </c:pt>
                <c:pt idx="17">
                  <c:v>490067.99300000002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746920"/>
        <c:axId val="436746528"/>
      </c:barChart>
      <c:lineChart>
        <c:grouping val="standard"/>
        <c:varyColors val="0"/>
        <c:ser>
          <c:idx val="0"/>
          <c:order val="0"/>
          <c:tx>
            <c:strRef>
              <c:f>'Cap grants &amp; surpluses'!$A$4</c:f>
              <c:strCache>
                <c:ptCount val="1"/>
                <c:pt idx="0">
                  <c:v>Operating surplus (actual)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'Cap grants &amp; surpluses'!$B$3:$S$3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 (restated)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'Cap grants &amp; surpluses'!$B$4:$S$4</c:f>
              <c:numCache>
                <c:formatCode>0.0%</c:formatCode>
                <c:ptCount val="18"/>
                <c:pt idx="0">
                  <c:v>4.7904684000000001E-3</c:v>
                </c:pt>
                <c:pt idx="1">
                  <c:v>1.3838804499999999E-2</c:v>
                </c:pt>
                <c:pt idx="2">
                  <c:v>1.4769688600000001E-2</c:v>
                </c:pt>
                <c:pt idx="3">
                  <c:v>1.1161990199999999E-2</c:v>
                </c:pt>
                <c:pt idx="4">
                  <c:v>7.5183847000000002E-3</c:v>
                </c:pt>
                <c:pt idx="5">
                  <c:v>7.6413035999999997E-3</c:v>
                </c:pt>
                <c:pt idx="6">
                  <c:v>2.0226773199999999E-2</c:v>
                </c:pt>
                <c:pt idx="7">
                  <c:v>1.3095492699999999E-2</c:v>
                </c:pt>
                <c:pt idx="8">
                  <c:v>3.1862771900000003E-2</c:v>
                </c:pt>
                <c:pt idx="9">
                  <c:v>4.6273595600000002E-2</c:v>
                </c:pt>
                <c:pt idx="10">
                  <c:v>4.1770326400000002E-2</c:v>
                </c:pt>
                <c:pt idx="11">
                  <c:v>3.8790116499999999E-2</c:v>
                </c:pt>
                <c:pt idx="12">
                  <c:v>3.9E-2</c:v>
                </c:pt>
                <c:pt idx="13">
                  <c:v>3.2000000000000001E-2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'Cap grants &amp; surpluses'!$A$5</c:f>
              <c:strCache>
                <c:ptCount val="1"/>
                <c:pt idx="0">
                  <c:v>Operating surplus (forecast)</c:v>
                </c:pt>
              </c:strCache>
            </c:strRef>
          </c:tx>
          <c:spPr>
            <a:ln>
              <a:solidFill>
                <a:schemeClr val="accent5"/>
              </a:solidFill>
              <a:prstDash val="dash"/>
            </a:ln>
          </c:spPr>
          <c:marker>
            <c:symbol val="diamond"/>
            <c:size val="7"/>
            <c:spPr>
              <a:solidFill>
                <a:srgbClr val="3366FF"/>
              </a:solidFill>
            </c:spPr>
          </c:marker>
          <c:cat>
            <c:strRef>
              <c:f>'Cap grants &amp; surpluses'!$B$3:$S$3</c:f>
              <c:strCache>
                <c:ptCount val="18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 (restated)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  <c:pt idx="17">
                  <c:v>2018-19</c:v>
                </c:pt>
              </c:strCache>
            </c:strRef>
          </c:cat>
          <c:val>
            <c:numRef>
              <c:f>'Cap grants &amp; surpluses'!$B$5:$S$5</c:f>
              <c:numCache>
                <c:formatCode>0.0%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3.2000000000000001E-2</c:v>
                </c:pt>
                <c:pt idx="14">
                  <c:v>4.2999999999999997E-2</c:v>
                </c:pt>
                <c:pt idx="15">
                  <c:v>2.3E-2</c:v>
                </c:pt>
                <c:pt idx="16">
                  <c:v>3.3000000000000002E-2</c:v>
                </c:pt>
                <c:pt idx="17">
                  <c:v>3.3554214678818514E-2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744960"/>
        <c:axId val="436745352"/>
      </c:lineChart>
      <c:catAx>
        <c:axId val="436746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 sz="1000"/>
            </a:pPr>
            <a:endParaRPr lang="en-US"/>
          </a:p>
        </c:txPr>
        <c:crossAx val="43674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674652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674692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2844848725770934E-2"/>
                <c:y val="0.2374034324232510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GB"/>
                    <a:t>Capital grants £ millions</a:t>
                  </a:r>
                </a:p>
              </c:rich>
            </c:tx>
          </c:dispUnitsLbl>
        </c:dispUnits>
      </c:valAx>
      <c:catAx>
        <c:axId val="43674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6745352"/>
        <c:crosses val="autoZero"/>
        <c:auto val="1"/>
        <c:lblAlgn val="ctr"/>
        <c:lblOffset val="100"/>
        <c:noMultiLvlLbl val="0"/>
      </c:catAx>
      <c:valAx>
        <c:axId val="43674535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Operating surplus  as % total income</a:t>
                </a:r>
              </a:p>
            </c:rich>
          </c:tx>
          <c:layout>
            <c:manualLayout>
              <c:xMode val="edge"/>
              <c:yMode val="edge"/>
              <c:x val="0.95336512048708943"/>
              <c:y val="0.18196355719228874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6744960"/>
        <c:crosses val="max"/>
        <c:crossBetween val="between"/>
        <c:majorUnit val="1.0000000000000002E-2"/>
        <c:minorUnit val="1.0000000000000002E-3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9076810944084162E-2"/>
          <c:y val="0.88373330681927542"/>
          <c:w val="0.9274125632304383"/>
          <c:h val="0.10007782130927183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0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0.03324</cdr:x>
      <cdr:y>0.83481</cdr:y>
    </cdr:from>
    <cdr:to>
      <cdr:x>0.28199</cdr:x>
      <cdr:y>0.96083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124" y="2666999"/>
          <a:ext cx="198120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0.10371</cdr:x>
      <cdr:y>0.84942</cdr:y>
    </cdr:from>
    <cdr:to>
      <cdr:x>0.36479</cdr:x>
      <cdr:y>0.97547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8604" y="4932130"/>
          <a:ext cx="3067646" cy="73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2013-14 to 2014-15:</a:t>
          </a:r>
          <a:r>
            <a:rPr lang="en-GB" sz="1200" baseline="0" dirty="0">
              <a:latin typeface="Arial" panose="020B0604020202020204" pitchFamily="34" charset="0"/>
              <a:cs typeface="Arial" panose="020B0604020202020204" pitchFamily="34" charset="0"/>
            </a:rPr>
            <a:t> actual income</a:t>
          </a:r>
        </a:p>
        <a:p xmlns:a="http://schemas.openxmlformats.org/drawingml/2006/main">
          <a:r>
            <a:rPr lang="en-GB" sz="1200" baseline="0" dirty="0">
              <a:latin typeface="Arial" panose="020B0604020202020204" pitchFamily="34" charset="0"/>
              <a:cs typeface="Arial" panose="020B0604020202020204" pitchFamily="34" charset="0"/>
            </a:rPr>
            <a:t>2015-16 to 2018-19: forecast income</a:t>
          </a:r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0.01124</cdr:x>
      <cdr:y>0.92085</cdr:y>
    </cdr:from>
    <cdr:to>
      <cdr:x>0.28379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25362" y="5247060"/>
          <a:ext cx="3039855" cy="451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Excludes</a:t>
          </a:r>
          <a:r>
            <a:rPr lang="en-GB" sz="1200" baseline="0" dirty="0">
              <a:latin typeface="Arial" panose="020B0604020202020204" pitchFamily="34" charset="0"/>
              <a:cs typeface="Arial" panose="020B0604020202020204" pitchFamily="34" charset="0"/>
            </a:rPr>
            <a:t> three outliers</a:t>
          </a:r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0.03471</cdr:x>
      <cdr:y>0.83542</cdr:y>
    </cdr:from>
    <cdr:to>
      <cdr:x>0.27968</cdr:x>
      <cdr:y>0.91294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94" y="5384266"/>
          <a:ext cx="2743200" cy="499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="1" dirty="0" smtClean="0"/>
            <a:t>Assumes no mitigating action from HEIs</a:t>
          </a:r>
          <a:endParaRPr lang="en-GB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0.18008</cdr:x>
      <cdr:y>0.66949</cdr:y>
    </cdr:from>
    <cdr:to>
      <cdr:x>0.41337</cdr:x>
      <cdr:y>0.94068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7299" y="2257425"/>
          <a:ext cx="16287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0.04502</cdr:x>
      <cdr:y>0.93264</cdr:y>
    </cdr:from>
    <cdr:to>
      <cdr:x>0.30547</cdr:x>
      <cdr:y>0.98839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1" y="3824289"/>
          <a:ext cx="15430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0.11155</cdr:x>
      <cdr:y>0.56246</cdr:y>
    </cdr:from>
    <cdr:to>
      <cdr:x>0.33981</cdr:x>
      <cdr:y>0.61757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1381" y="3064674"/>
          <a:ext cx="2437946" cy="300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Sector</a:t>
          </a:r>
          <a:r>
            <a:rPr lang="en-GB" sz="1400" baseline="0" dirty="0">
              <a:latin typeface="Arial" panose="020B0604020202020204" pitchFamily="34" charset="0"/>
              <a:cs typeface="Arial" panose="020B0604020202020204" pitchFamily="34" charset="0"/>
            </a:rPr>
            <a:t> average 31.3%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0.01902</cdr:x>
      <cdr:y>0.94488</cdr:y>
    </cdr:from>
    <cdr:to>
      <cdr:x>0.29076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350" y="3428999"/>
          <a:ext cx="19050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900">
              <a:latin typeface="Arial" panose="020B0604020202020204" pitchFamily="34" charset="0"/>
              <a:cs typeface="Arial" panose="020B0604020202020204" pitchFamily="34" charset="0"/>
            </a:rPr>
            <a:t>Excludes</a:t>
          </a:r>
          <a:r>
            <a:rPr lang="en-GB" sz="900" baseline="0">
              <a:latin typeface="Arial" panose="020B0604020202020204" pitchFamily="34" charset="0"/>
              <a:cs typeface="Arial" panose="020B0604020202020204" pitchFamily="34" charset="0"/>
            </a:rPr>
            <a:t> one outlier</a:t>
          </a: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0.9446</cdr:y>
    </cdr:from>
    <cdr:to>
      <cdr:x>0.45406</cdr:x>
      <cdr:y>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0" y="4710112"/>
          <a:ext cx="2750625" cy="27622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0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GB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0.03243</cdr:x>
      <cdr:y>0.95769</cdr:y>
    </cdr:from>
    <cdr:to>
      <cdr:x>0.48166</cdr:x>
      <cdr:y>0.99295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097" y="6736953"/>
          <a:ext cx="3353601" cy="248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>
              <a:solidFill>
                <a:schemeClr val="tx1">
                  <a:lumMod val="50000"/>
                  <a:lumOff val="50000"/>
                </a:schemeClr>
              </a:solidFill>
            </a:rPr>
            <a:t>*Operating </a:t>
          </a:r>
          <a:r>
            <a:rPr lang="en-GB" sz="1100" dirty="0">
              <a:solidFill>
                <a:schemeClr val="tx1">
                  <a:lumMod val="50000"/>
                  <a:lumOff val="50000"/>
                </a:schemeClr>
              </a:solidFill>
            </a:rPr>
            <a:t>surplus (pre SORP)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98C52-0DD1-4150-8881-1A50F1BC0C4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0A97D-E30B-4688-98FC-4D458CAEE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7827-C610-49D2-96C7-6D1BF6970BAE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89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</a:t>
            </a:r>
            <a:r>
              <a:rPr lang="en-GB" baseline="0" dirty="0" smtClean="0"/>
              <a:t> you also want a chart referring to backlog maintenance increases?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32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68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12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Pension liabilities as percentage of total net assets (total assets</a:t>
            </a:r>
            <a:r>
              <a:rPr lang="en-GB" baseline="0" dirty="0" smtClean="0"/>
              <a:t> less minus total creditors)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70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546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97D-E30B-4688-98FC-4D458CAEE67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4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7827-C610-49D2-96C7-6D1BF6970BA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5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5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85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This chart compares % change in overseas FTEs vs % change in Home/EU FTEs (2014/15-2018/19)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Sorted by overseas</a:t>
            </a:r>
            <a:r>
              <a:rPr lang="en-GB" b="1" baseline="0" dirty="0" smtClean="0"/>
              <a:t> (ascending)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It is Total UG (</a:t>
            </a:r>
            <a:r>
              <a:rPr lang="en-GB" b="1" baseline="0" dirty="0" err="1" smtClean="0"/>
              <a:t>ft</a:t>
            </a:r>
            <a:r>
              <a:rPr lang="en-GB" b="1" baseline="0" dirty="0" smtClean="0"/>
              <a:t> &amp; </a:t>
            </a:r>
            <a:r>
              <a:rPr lang="en-GB" b="1" baseline="0" dirty="0" err="1" smtClean="0"/>
              <a:t>pt</a:t>
            </a:r>
            <a:r>
              <a:rPr lang="en-GB" b="1" baseline="0" dirty="0" smtClean="0"/>
              <a:t>)</a:t>
            </a:r>
          </a:p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4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This chart compares % change in overseas fee income vs % change in Home/EU fees (2014/15-2018/19)</a:t>
            </a:r>
            <a:endParaRPr lang="en-GB" dirty="0" smtClean="0"/>
          </a:p>
          <a:p>
            <a:r>
              <a:rPr lang="en-GB" dirty="0" smtClean="0"/>
              <a:t>Sorted</a:t>
            </a:r>
            <a:r>
              <a:rPr lang="en-GB" baseline="0" dirty="0" smtClean="0"/>
              <a:t> by overseas ascending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5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2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7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0DA5-A374-49C6-AE41-C27363F3BD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5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4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6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8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7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4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8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8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3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8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5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D7EC-2EA0-40A9-A56C-224139B40272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58D57-60F8-44CE-8D64-1F1E8EFDD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7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872000" y="0"/>
            <a:ext cx="4320000" cy="6858000"/>
          </a:xfrm>
          <a:prstGeom prst="rect">
            <a:avLst/>
          </a:prstGeom>
          <a:solidFill>
            <a:srgbClr val="2D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1" y="1044000"/>
            <a:ext cx="4378093" cy="262800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1" y="3105154"/>
            <a:ext cx="6141900" cy="3719060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rgbClr val="2D5596"/>
                </a:solidFill>
              </a:rPr>
              <a:t>Nolan Smith</a:t>
            </a:r>
            <a:endParaRPr lang="en-GB" sz="2000" b="1" dirty="0">
              <a:solidFill>
                <a:srgbClr val="2D5596"/>
              </a:solidFill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Director of Finance </a:t>
            </a:r>
            <a:endParaRPr lang="en-GB" sz="2000" dirty="0">
              <a:solidFill>
                <a:prstClr val="black"/>
              </a:solidFill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New World, New Numbers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1 December 2016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2001" y="2160002"/>
            <a:ext cx="4320000" cy="945151"/>
          </a:xfrm>
        </p:spPr>
        <p:txBody>
          <a:bodyPr vert="horz" lIns="0" tIns="0" rIns="0" bIns="0" rtlCol="0" anchor="t" anchorCtr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2D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00" cy="2880000"/>
            <a:chOff x="0" y="0"/>
            <a:chExt cx="720000" cy="2880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86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720000"/>
              <a:ext cx="720000" cy="720000"/>
            </a:xfrm>
            <a:prstGeom prst="rect">
              <a:avLst/>
            </a:prstGeom>
            <a:solidFill>
              <a:srgbClr val="E19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440000"/>
              <a:ext cx="720000" cy="720000"/>
            </a:xfrm>
            <a:prstGeom prst="rect">
              <a:avLst/>
            </a:prstGeom>
            <a:solidFill>
              <a:srgbClr val="79B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160000"/>
              <a:ext cx="720000" cy="720000"/>
            </a:xfrm>
            <a:prstGeom prst="rect">
              <a:avLst/>
            </a:prstGeom>
            <a:solidFill>
              <a:srgbClr val="E043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21461" b="21526"/>
          <a:stretch/>
        </p:blipFill>
        <p:spPr>
          <a:xfrm>
            <a:off x="8324214" y="314822"/>
            <a:ext cx="3415575" cy="13757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481525" y="3987526"/>
            <a:ext cx="720000" cy="2880000"/>
            <a:chOff x="0" y="0"/>
            <a:chExt cx="720000" cy="2880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86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720000"/>
              <a:ext cx="720000" cy="720000"/>
            </a:xfrm>
            <a:prstGeom prst="rect">
              <a:avLst/>
            </a:prstGeom>
            <a:solidFill>
              <a:srgbClr val="E19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1440000"/>
              <a:ext cx="720000" cy="720000"/>
            </a:xfrm>
            <a:prstGeom prst="rect">
              <a:avLst/>
            </a:prstGeom>
            <a:solidFill>
              <a:srgbClr val="79B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2160000"/>
              <a:ext cx="720000" cy="720000"/>
            </a:xfrm>
            <a:prstGeom prst="rect">
              <a:avLst/>
            </a:prstGeom>
            <a:solidFill>
              <a:srgbClr val="E043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0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218831"/>
            <a:ext cx="10515600" cy="534011"/>
          </a:xfrm>
        </p:spPr>
        <p:txBody>
          <a:bodyPr>
            <a:noAutofit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Fee income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787179" y="752842"/>
          <a:ext cx="10566621" cy="542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0202" y="6368995"/>
            <a:ext cx="2329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Outliers excluded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1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218831"/>
            <a:ext cx="10515600" cy="534011"/>
          </a:xfrm>
        </p:spPr>
        <p:txBody>
          <a:bodyPr>
            <a:noAutofit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>
                <a:solidFill>
                  <a:srgbClr val="0070C0"/>
                </a:solidFill>
                <a:latin typeface="+mn-lt"/>
              </a:rPr>
              <a:t>Real term change overseas fee income </a:t>
            </a:r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2014-15 to 2018-19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 Box 82"/>
          <p:cNvSpPr txBox="1">
            <a:spLocks noChangeArrowheads="1" noTextEdit="1"/>
          </p:cNvSpPr>
          <p:nvPr/>
        </p:nvSpPr>
        <p:spPr bwMode="auto">
          <a:xfrm>
            <a:off x="3957637" y="3149600"/>
            <a:ext cx="1847850" cy="23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en-GB" sz="1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293044"/>
              </p:ext>
            </p:extLst>
          </p:nvPr>
        </p:nvGraphicFramePr>
        <p:xfrm>
          <a:off x="228795" y="843512"/>
          <a:ext cx="11153383" cy="569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44556" y="3384766"/>
            <a:ext cx="287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 Average 25.9%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44" y="682294"/>
            <a:ext cx="10515600" cy="534011"/>
          </a:xfrm>
        </p:spPr>
        <p:txBody>
          <a:bodyPr>
            <a:noAutofit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>
                <a:solidFill>
                  <a:srgbClr val="0070C0"/>
                </a:solidFill>
                <a:latin typeface="+mn-lt"/>
                <a:ea typeface="+mn-ea"/>
                <a:cs typeface="Calibri" panose="020F0502020204030204" pitchFamily="34" charset="0"/>
              </a:rPr>
              <a:t>Modelling </a:t>
            </a:r>
            <a:r>
              <a:rPr lang="en-GB" sz="3200" dirty="0" smtClean="0">
                <a:solidFill>
                  <a:srgbClr val="0070C0"/>
                </a:solidFill>
                <a:latin typeface="+mn-lt"/>
                <a:ea typeface="+mn-ea"/>
                <a:cs typeface="Calibri" panose="020F0502020204030204" pitchFamily="34" charset="0"/>
              </a:rPr>
              <a:t>– 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+mn-ea"/>
                <a:cs typeface="Calibri" panose="020F0502020204030204" pitchFamily="34" charset="0"/>
              </a:rPr>
              <a:t>removal of non-EU fee income growth (2016-17 to 2018-19) </a:t>
            </a: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endParaRPr lang="en-GB" sz="3200" dirty="0">
              <a:solidFill>
                <a:srgbClr val="0070C0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38828" y="827998"/>
          <a:ext cx="11198268" cy="644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033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218831"/>
            <a:ext cx="10515600" cy="534011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>Capital funding and surpluses</a:t>
            </a:r>
            <a:endParaRPr lang="en-GB" sz="3200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728784" y="989556"/>
          <a:ext cx="11095786" cy="5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57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3" y="218831"/>
            <a:ext cx="10517393" cy="1148056"/>
          </a:xfrm>
        </p:spPr>
        <p:txBody>
          <a:bodyPr>
            <a:noAutofit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>Capital expenditure funding breakdown</a:t>
            </a:r>
            <a:r>
              <a:rPr lang="en-GB" sz="32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GB" sz="3200" dirty="0">
                <a:solidFill>
                  <a:schemeClr val="accent5"/>
                </a:solidFill>
                <a:latin typeface="+mn-lt"/>
              </a:rPr>
            </a:br>
            <a:r>
              <a:rPr lang="en-GB" sz="3200" dirty="0" smtClean="0">
                <a:solidFill>
                  <a:srgbClr val="2D5596"/>
                </a:solidFill>
                <a:latin typeface="+mn-lt"/>
              </a:rPr>
              <a:t>  </a:t>
            </a:r>
            <a:endParaRPr lang="en-GB" sz="3200" dirty="0">
              <a:solidFill>
                <a:srgbClr val="2D5596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5468" y="1128439"/>
          <a:ext cx="11128332" cy="534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19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8783" y="218831"/>
            <a:ext cx="10555101" cy="933694"/>
          </a:xfrm>
        </p:spPr>
        <p:txBody>
          <a:bodyPr>
            <a:noAutofit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>Capital expenditure as a % of total income, 2015-16</a:t>
            </a:r>
            <a:r>
              <a:rPr lang="en-GB" sz="32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GB" sz="3200" dirty="0">
                <a:solidFill>
                  <a:schemeClr val="accent5"/>
                </a:solidFill>
                <a:latin typeface="+mn-lt"/>
              </a:rPr>
            </a:br>
            <a:endParaRPr lang="en-GB" sz="3200" dirty="0">
              <a:solidFill>
                <a:srgbClr val="2D5596"/>
              </a:solidFill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28759" y="1152525"/>
          <a:ext cx="10515600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75554" y="4619134"/>
            <a:ext cx="22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Sector average 14.5%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218831"/>
            <a:ext cx="10515600" cy="534011"/>
          </a:xfrm>
        </p:spPr>
        <p:txBody>
          <a:bodyPr>
            <a:normAutofit fontScale="90000"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40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Liquidity </a:t>
            </a:r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</a:t>
            </a:r>
            <a:r>
              <a:rPr lang="en-GB" sz="40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borrowing</a:t>
            </a:r>
            <a:endParaRPr lang="en-GB" sz="4000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28784" y="882316"/>
          <a:ext cx="10625016" cy="575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8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218831"/>
            <a:ext cx="10515600" cy="534011"/>
          </a:xfrm>
        </p:spPr>
        <p:txBody>
          <a:bodyPr>
            <a:noAutofit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chemeClr val="accent5"/>
                </a:solidFill>
                <a:latin typeface="+mn-lt"/>
              </a:rPr>
            </a:br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>Net debt</a:t>
            </a:r>
            <a:r>
              <a:rPr lang="en-GB" sz="32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GB" sz="3200" dirty="0">
                <a:solidFill>
                  <a:schemeClr val="accent5"/>
                </a:solidFill>
                <a:latin typeface="+mn-lt"/>
              </a:rPr>
            </a:br>
            <a:endParaRPr lang="en-GB" sz="3200" dirty="0">
              <a:solidFill>
                <a:srgbClr val="2D5596"/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28784" y="752842"/>
          <a:ext cx="10625016" cy="569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55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784" y="218831"/>
            <a:ext cx="10515600" cy="534011"/>
          </a:xfrm>
        </p:spPr>
        <p:txBody>
          <a:bodyPr>
            <a:noAutofit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chemeClr val="accent5"/>
                </a:solidFill>
                <a:latin typeface="+mn-lt"/>
              </a:rPr>
            </a:br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>External borrowing as a % of total income, 2015-16</a:t>
            </a:r>
            <a:endParaRPr lang="en-GB" sz="3200" dirty="0">
              <a:solidFill>
                <a:srgbClr val="2D5596"/>
              </a:solidFill>
              <a:latin typeface="+mn-lt"/>
            </a:endParaRPr>
          </a:p>
        </p:txBody>
      </p:sp>
      <p:graphicFrame>
        <p:nvGraphicFramePr>
          <p:cNvPr id="7" name="Extborr_chart"/>
          <p:cNvGraphicFramePr>
            <a:graphicFrameLocks/>
          </p:cNvGraphicFramePr>
          <p:nvPr>
            <p:extLst/>
          </p:nvPr>
        </p:nvGraphicFramePr>
        <p:xfrm>
          <a:off x="857839" y="1065230"/>
          <a:ext cx="10680569" cy="544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74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7282" y="365127"/>
            <a:ext cx="10851614" cy="1047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>Forecast external borrowing as a % of total income, as at 31 July 2016 and 31 July 2019, by TRAC peer group</a:t>
            </a:r>
            <a:r>
              <a:rPr lang="en-GB" sz="3200" dirty="0" smtClean="0">
                <a:solidFill>
                  <a:srgbClr val="2D5596"/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rgbClr val="2D5596"/>
                </a:solidFill>
                <a:latin typeface="+mn-lt"/>
              </a:rPr>
            </a:br>
            <a:endParaRPr lang="en-GB" sz="3200" dirty="0">
              <a:solidFill>
                <a:srgbClr val="2D5596"/>
              </a:solidFill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897396"/>
              </p:ext>
            </p:extLst>
          </p:nvPr>
        </p:nvGraphicFramePr>
        <p:xfrm>
          <a:off x="669303" y="1412777"/>
          <a:ext cx="10331777" cy="527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6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1" y="648000"/>
            <a:ext cx="5777545" cy="827999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GB" sz="3200" dirty="0">
                <a:solidFill>
                  <a:srgbClr val="2D5596"/>
                </a:solidFill>
                <a:latin typeface="+mn-lt"/>
              </a:rPr>
              <a:t>The </a:t>
            </a:r>
            <a:r>
              <a:rPr lang="en-GB" sz="3200" dirty="0" smtClean="0">
                <a:solidFill>
                  <a:srgbClr val="2D5596"/>
                </a:solidFill>
                <a:latin typeface="+mn-lt"/>
              </a:rPr>
              <a:t>English HE </a:t>
            </a:r>
            <a:r>
              <a:rPr lang="en-GB" sz="3200" dirty="0">
                <a:solidFill>
                  <a:srgbClr val="2D5596"/>
                </a:solidFill>
                <a:latin typeface="+mn-lt"/>
              </a:rPr>
              <a:t>policy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1" y="1703482"/>
            <a:ext cx="4989374" cy="4323595"/>
          </a:xfrm>
        </p:spPr>
        <p:txBody>
          <a:bodyPr vert="horz" lIns="0" tIns="0" rIns="0" bIns="0" rtlCol="0">
            <a:noAutofit/>
          </a:bodyPr>
          <a:lstStyle/>
          <a:p>
            <a:pPr>
              <a:buClr>
                <a:srgbClr val="2D5596"/>
              </a:buClr>
            </a:pPr>
            <a:r>
              <a:rPr lang="en-GB" sz="2000" dirty="0" smtClean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Higher Education and Research Bill</a:t>
            </a:r>
          </a:p>
          <a:p>
            <a:pPr>
              <a:buClr>
                <a:srgbClr val="2D5596"/>
              </a:buClr>
            </a:pPr>
            <a:r>
              <a:rPr lang="en-GB" sz="2000" dirty="0" err="1">
                <a:latin typeface="+mj-lt"/>
              </a:rPr>
              <a:t>OfS</a:t>
            </a:r>
            <a:r>
              <a:rPr lang="en-GB" sz="2000" dirty="0">
                <a:latin typeface="+mj-lt"/>
              </a:rPr>
              <a:t> and UKRI</a:t>
            </a:r>
          </a:p>
          <a:p>
            <a:pPr>
              <a:buClr>
                <a:srgbClr val="2D5596"/>
              </a:buClr>
            </a:pPr>
            <a:r>
              <a:rPr lang="en-GB" sz="2000" dirty="0">
                <a:latin typeface="+mj-lt"/>
              </a:rPr>
              <a:t>‘Schools that work for everyone’ Green Paper</a:t>
            </a:r>
          </a:p>
          <a:p>
            <a:pPr>
              <a:buClr>
                <a:srgbClr val="2D5596"/>
              </a:buClr>
            </a:pPr>
            <a:r>
              <a:rPr lang="en-GB" sz="2000" dirty="0" smtClean="0">
                <a:latin typeface="+mj-lt"/>
              </a:rPr>
              <a:t>Brexit</a:t>
            </a:r>
            <a:endParaRPr lang="en-GB" sz="2000" dirty="0">
              <a:latin typeface="+mj-lt"/>
            </a:endParaRPr>
          </a:p>
          <a:p>
            <a:pPr>
              <a:buClr>
                <a:srgbClr val="2D5596"/>
              </a:buClr>
            </a:pPr>
            <a:r>
              <a:rPr lang="en-GB" sz="2000" dirty="0">
                <a:latin typeface="+mj-lt"/>
              </a:rPr>
              <a:t>Industrial Strategy </a:t>
            </a:r>
            <a:r>
              <a:rPr lang="en-GB" sz="2000" dirty="0" smtClean="0">
                <a:latin typeface="+mj-lt"/>
              </a:rPr>
              <a:t>&amp; Autumn Statement</a:t>
            </a:r>
          </a:p>
          <a:p>
            <a:pPr>
              <a:buClr>
                <a:srgbClr val="2D5596"/>
              </a:buClr>
            </a:pPr>
            <a:r>
              <a:rPr lang="en-GB" sz="2000" dirty="0" smtClean="0">
                <a:latin typeface="+mj-lt"/>
              </a:rPr>
              <a:t>“Place” and devolution</a:t>
            </a:r>
          </a:p>
          <a:p>
            <a:pPr>
              <a:buClr>
                <a:srgbClr val="2D5596"/>
              </a:buClr>
            </a:pPr>
            <a:r>
              <a:rPr lang="en-GB" sz="2000" dirty="0" smtClean="0">
                <a:latin typeface="+mj-lt"/>
              </a:rPr>
              <a:t>TEF</a:t>
            </a:r>
            <a:endParaRPr lang="en-GB" sz="20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720000" cy="2880000"/>
            <a:chOff x="0" y="0"/>
            <a:chExt cx="720000" cy="2880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86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0000"/>
              <a:ext cx="720000" cy="720000"/>
            </a:xfrm>
            <a:prstGeom prst="rect">
              <a:avLst/>
            </a:prstGeom>
            <a:solidFill>
              <a:srgbClr val="E19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440000"/>
              <a:ext cx="720000" cy="720000"/>
            </a:xfrm>
            <a:prstGeom prst="rect">
              <a:avLst/>
            </a:prstGeom>
            <a:solidFill>
              <a:srgbClr val="79B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0000"/>
              <a:ext cx="720000" cy="720000"/>
            </a:xfrm>
            <a:prstGeom prst="rect">
              <a:avLst/>
            </a:prstGeom>
            <a:solidFill>
              <a:srgbClr val="E043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312" y="648000"/>
            <a:ext cx="2808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ysClr val="window" lastClr="FFFFFF">
                <a:lumMod val="85000"/>
              </a:sys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504">
            <a:off x="8934129" y="2223859"/>
            <a:ext cx="2425248" cy="4001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8092">
            <a:off x="5974331" y="2851049"/>
            <a:ext cx="3776753" cy="24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218831"/>
            <a:ext cx="10515600" cy="534011"/>
          </a:xfrm>
        </p:spPr>
        <p:txBody>
          <a:bodyPr>
            <a:noAutofit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rgbClr val="0070C0"/>
                </a:solidFill>
                <a:latin typeface="+mn-lt"/>
              </a:rPr>
            </a:br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Pension liabilities 2018-19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936" y="6176963"/>
            <a:ext cx="214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51770" y="752842"/>
          <a:ext cx="10502030" cy="542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41731" y="4600771"/>
            <a:ext cx="214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Sector average 15.9%</a:t>
            </a:r>
          </a:p>
        </p:txBody>
      </p:sp>
    </p:spTree>
    <p:extLst>
      <p:ext uri="{BB962C8B-B14F-4D97-AF65-F5344CB8AC3E}">
        <p14:creationId xmlns:p14="http://schemas.microsoft.com/office/powerpoint/2010/main" val="27202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704" y="218831"/>
            <a:ext cx="10515600" cy="534011"/>
          </a:xfrm>
        </p:spPr>
        <p:txBody>
          <a:bodyPr>
            <a:noAutofit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 smtClean="0">
                <a:solidFill>
                  <a:schemeClr val="accent5"/>
                </a:solidFill>
              </a:rPr>
              <a:t/>
            </a:r>
            <a:br>
              <a:rPr lang="en-GB" sz="3200" dirty="0" smtClean="0">
                <a:solidFill>
                  <a:schemeClr val="accent5"/>
                </a:solidFill>
              </a:rPr>
            </a:br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>Increasing variation</a:t>
            </a:r>
            <a:r>
              <a:rPr lang="en-GB" sz="3200" dirty="0">
                <a:solidFill>
                  <a:schemeClr val="accent5"/>
                </a:solidFill>
              </a:rPr>
              <a:t/>
            </a:r>
            <a:br>
              <a:rPr lang="en-GB" sz="3200" dirty="0">
                <a:solidFill>
                  <a:schemeClr val="accent5"/>
                </a:solidFill>
              </a:rPr>
            </a:br>
            <a:endParaRPr lang="en-GB" sz="3200" dirty="0">
              <a:solidFill>
                <a:srgbClr val="2D5596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704" y="752842"/>
            <a:ext cx="10467224" cy="56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-2805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>Range of variability</a:t>
            </a:r>
            <a:endParaRPr lang="en-GB" sz="3200" dirty="0">
              <a:solidFill>
                <a:srgbClr val="2D5596"/>
              </a:solidFill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179779" y="758952"/>
          <a:ext cx="5700584" cy="591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10480" y="758952"/>
          <a:ext cx="5897128" cy="591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32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7871999" cy="6858000"/>
          </a:xfrm>
          <a:prstGeom prst="rect">
            <a:avLst/>
          </a:prstGeom>
          <a:solidFill>
            <a:srgbClr val="2D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485143"/>
            <a:ext cx="7151997" cy="653983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>
                <a:solidFill>
                  <a:prstClr val="white"/>
                </a:solidFill>
                <a:latin typeface="Calibri Light" panose="020F0302020204030204" pitchFamily="34" charset="0"/>
              </a:rPr>
              <a:t>Thank you for listening</a:t>
            </a:r>
            <a:endParaRPr lang="en-GB" sz="3200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2001" y="720000"/>
            <a:ext cx="4320000" cy="945151"/>
          </a:xfrm>
        </p:spPr>
        <p:txBody>
          <a:bodyPr vert="horz" lIns="0" tIns="0" rIns="0" bIns="0" rtlCol="0" anchor="t" anchorCtr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2D5596"/>
                </a:solidFill>
              </a:rPr>
              <a:t>Follow us on Twitter at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2D5596"/>
                </a:solidFill>
              </a:rPr>
              <a:t>http://twitter.com/hefce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00" cy="2880000"/>
            <a:chOff x="0" y="0"/>
            <a:chExt cx="720000" cy="2880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86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720000"/>
              <a:ext cx="720000" cy="720000"/>
            </a:xfrm>
            <a:prstGeom prst="rect">
              <a:avLst/>
            </a:prstGeom>
            <a:solidFill>
              <a:srgbClr val="E19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440000"/>
              <a:ext cx="720000" cy="720000"/>
            </a:xfrm>
            <a:prstGeom prst="rect">
              <a:avLst/>
            </a:prstGeom>
            <a:solidFill>
              <a:srgbClr val="79B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160000"/>
              <a:ext cx="720000" cy="720000"/>
            </a:xfrm>
            <a:prstGeom prst="rect">
              <a:avLst/>
            </a:prstGeom>
            <a:solidFill>
              <a:srgbClr val="E043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 descr=" HEFCE logo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93" y="4539564"/>
            <a:ext cx="3316826" cy="23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1" y="648000"/>
            <a:ext cx="9647100" cy="827999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GB" sz="3200" dirty="0">
                <a:solidFill>
                  <a:srgbClr val="2D5596"/>
                </a:solidFill>
                <a:latin typeface="+mn-lt"/>
              </a:rPr>
              <a:t>Financial health of the sector: 2016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1" y="1373084"/>
            <a:ext cx="6110869" cy="4682343"/>
          </a:xfrm>
        </p:spPr>
        <p:txBody>
          <a:bodyPr vert="horz" lIns="0" tIns="0" rIns="0" bIns="0" rtlCol="0">
            <a:noAutofit/>
          </a:bodyPr>
          <a:lstStyle/>
          <a:p>
            <a:pPr>
              <a:buClr>
                <a:srgbClr val="2D5596"/>
              </a:buClr>
            </a:pPr>
            <a:r>
              <a:rPr lang="en-GB" sz="2000" dirty="0" smtClean="0">
                <a:latin typeface="+mj-lt"/>
              </a:rPr>
              <a:t>Current position is overall ‘sound’</a:t>
            </a:r>
          </a:p>
          <a:p>
            <a:pPr>
              <a:buClr>
                <a:srgbClr val="2D5596"/>
              </a:buClr>
            </a:pPr>
            <a:r>
              <a:rPr lang="en-GB" sz="2000" dirty="0" smtClean="0">
                <a:latin typeface="+mj-lt"/>
              </a:rPr>
              <a:t>Significant </a:t>
            </a:r>
            <a:r>
              <a:rPr lang="en-GB" sz="2000" dirty="0">
                <a:latin typeface="+mj-lt"/>
              </a:rPr>
              <a:t>variation in </a:t>
            </a:r>
            <a:r>
              <a:rPr lang="en-GB" sz="2000" dirty="0" smtClean="0">
                <a:latin typeface="+mj-lt"/>
              </a:rPr>
              <a:t>future financial </a:t>
            </a:r>
            <a:r>
              <a:rPr lang="en-GB" sz="2000" dirty="0">
                <a:latin typeface="+mj-lt"/>
              </a:rPr>
              <a:t>projections</a:t>
            </a:r>
          </a:p>
          <a:p>
            <a:pPr>
              <a:buClr>
                <a:srgbClr val="2D5596"/>
              </a:buClr>
            </a:pPr>
            <a:r>
              <a:rPr lang="en-GB" sz="2000" dirty="0">
                <a:latin typeface="+mj-lt"/>
              </a:rPr>
              <a:t>Sector surpluses between 2.3 per cent and 4.3 per cent of income</a:t>
            </a:r>
          </a:p>
          <a:p>
            <a:pPr>
              <a:buClr>
                <a:srgbClr val="2D5596"/>
              </a:buClr>
            </a:pPr>
            <a:r>
              <a:rPr lang="en-GB" sz="2000" dirty="0" smtClean="0">
                <a:latin typeface="+mj-lt"/>
              </a:rPr>
              <a:t>Increasing </a:t>
            </a:r>
            <a:r>
              <a:rPr lang="en-GB" sz="2000" dirty="0">
                <a:latin typeface="+mj-lt"/>
              </a:rPr>
              <a:t>reliance on overseas fee income and growth in Home students</a:t>
            </a:r>
          </a:p>
          <a:p>
            <a:pPr>
              <a:buClr>
                <a:srgbClr val="2D5596"/>
              </a:buClr>
            </a:pPr>
            <a:r>
              <a:rPr lang="en-GB" sz="2000" dirty="0">
                <a:latin typeface="+mj-lt"/>
              </a:rPr>
              <a:t>Forecasts do not </a:t>
            </a:r>
            <a:r>
              <a:rPr lang="en-GB" sz="2000" dirty="0" smtClean="0">
                <a:latin typeface="+mj-lt"/>
              </a:rPr>
              <a:t>yet reflect </a:t>
            </a:r>
            <a:r>
              <a:rPr lang="en-GB" sz="2000" dirty="0">
                <a:latin typeface="+mj-lt"/>
              </a:rPr>
              <a:t>the </a:t>
            </a:r>
            <a:r>
              <a:rPr lang="en-GB" sz="2000" dirty="0" smtClean="0">
                <a:latin typeface="+mj-lt"/>
              </a:rPr>
              <a:t>likely impacts </a:t>
            </a:r>
            <a:r>
              <a:rPr lang="en-GB" sz="2000" dirty="0">
                <a:latin typeface="+mj-lt"/>
              </a:rPr>
              <a:t>of </a:t>
            </a:r>
            <a:r>
              <a:rPr lang="en-GB" sz="2000" dirty="0" smtClean="0">
                <a:latin typeface="+mj-lt"/>
              </a:rPr>
              <a:t>Brexit</a:t>
            </a:r>
            <a:endParaRPr lang="en-GB" sz="2000" dirty="0">
              <a:latin typeface="+mj-lt"/>
            </a:endParaRPr>
          </a:p>
          <a:p>
            <a:pPr>
              <a:buClr>
                <a:srgbClr val="2D5596"/>
              </a:buClr>
            </a:pPr>
            <a:r>
              <a:rPr lang="en-GB" sz="2000" dirty="0">
                <a:latin typeface="+mj-lt"/>
              </a:rPr>
              <a:t>Trend of falling liquidity and increasing borrowing continues</a:t>
            </a:r>
          </a:p>
          <a:p>
            <a:pPr>
              <a:buClr>
                <a:srgbClr val="2D5596"/>
              </a:buClr>
            </a:pPr>
            <a:r>
              <a:rPr lang="en-GB" sz="2000" dirty="0">
                <a:latin typeface="+mj-lt"/>
              </a:rPr>
              <a:t>Increasing backlog of estates maintenance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720000" cy="2880000"/>
            <a:chOff x="0" y="0"/>
            <a:chExt cx="720000" cy="2880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86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720000"/>
              <a:ext cx="720000" cy="720000"/>
            </a:xfrm>
            <a:prstGeom prst="rect">
              <a:avLst/>
            </a:prstGeom>
            <a:solidFill>
              <a:srgbClr val="E19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440000"/>
              <a:ext cx="720000" cy="720000"/>
            </a:xfrm>
            <a:prstGeom prst="rect">
              <a:avLst/>
            </a:prstGeom>
            <a:solidFill>
              <a:srgbClr val="79B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0000"/>
              <a:ext cx="720000" cy="720000"/>
            </a:xfrm>
            <a:prstGeom prst="rect">
              <a:avLst/>
            </a:prstGeom>
            <a:solidFill>
              <a:srgbClr val="E043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51" y="1373084"/>
            <a:ext cx="3515216" cy="4915586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3" name="Straight Connector 12"/>
          <p:cNvCxnSpPr/>
          <p:nvPr/>
        </p:nvCxnSpPr>
        <p:spPr>
          <a:xfrm>
            <a:off x="7802351" y="1373084"/>
            <a:ext cx="3515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02351" y="1373084"/>
            <a:ext cx="35152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957431" y="962025"/>
          <a:ext cx="9572457" cy="541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96674" y="245633"/>
            <a:ext cx="8693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5"/>
                </a:solidFill>
              </a:rPr>
              <a:t>Operating surplus/surplus as a % of total income 2014-15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914400" y="1170846"/>
          <a:ext cx="10254335" cy="5047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97741" y="204395"/>
            <a:ext cx="80359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5"/>
                </a:solidFill>
              </a:rPr>
              <a:t>Discretionary/Unrestricted reserves (including</a:t>
            </a:r>
            <a:r>
              <a:rPr lang="en-GB" sz="2800" baseline="0" dirty="0" smtClean="0">
                <a:solidFill>
                  <a:schemeClr val="accent5"/>
                </a:solidFill>
              </a:rPr>
              <a:t> pension provision) </a:t>
            </a:r>
            <a:r>
              <a:rPr lang="en-GB" sz="2800" dirty="0" smtClean="0">
                <a:solidFill>
                  <a:schemeClr val="accent5"/>
                </a:solidFill>
              </a:rPr>
              <a:t>as a % of total income 2014-15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3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054249" y="950118"/>
          <a:ext cx="10241280" cy="530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2588" y="0"/>
            <a:ext cx="86168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sz="3200" dirty="0" smtClean="0">
                <a:solidFill>
                  <a:schemeClr val="accent5"/>
                </a:solidFill>
              </a:rPr>
              <a:t>Net</a:t>
            </a:r>
            <a:r>
              <a:rPr lang="en-GB" sz="3200" baseline="0" dirty="0" smtClean="0">
                <a:solidFill>
                  <a:schemeClr val="accent5"/>
                </a:solidFill>
              </a:rPr>
              <a:t> liquidity days 2014-15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7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45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accent5"/>
                </a:solidFill>
                <a:latin typeface="+mn-lt"/>
              </a:rPr>
              <a:t/>
            </a:r>
            <a:br>
              <a:rPr lang="en-GB" sz="3600" dirty="0" smtClean="0">
                <a:solidFill>
                  <a:schemeClr val="accent5"/>
                </a:solidFill>
                <a:latin typeface="+mn-lt"/>
              </a:rPr>
            </a:br>
            <a:r>
              <a:rPr lang="en-GB" sz="3600" dirty="0" smtClean="0">
                <a:solidFill>
                  <a:schemeClr val="accent5"/>
                </a:solidFill>
                <a:latin typeface="+mn-lt"/>
              </a:rPr>
              <a:t>Income (real terms)</a:t>
            </a:r>
            <a:r>
              <a:rPr lang="en-GB" sz="36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GB" sz="3600" dirty="0">
                <a:solidFill>
                  <a:schemeClr val="accent5"/>
                </a:solidFill>
                <a:latin typeface="+mn-lt"/>
              </a:rPr>
            </a:br>
            <a:r>
              <a:rPr lang="en-GB" sz="3600" dirty="0">
                <a:solidFill>
                  <a:srgbClr val="0070C0"/>
                </a:solidFill>
                <a:latin typeface="+mn-lt"/>
                <a:ea typeface="+mn-ea"/>
                <a:cs typeface="Calibri" panose="020F0502020204030204" pitchFamily="34" charset="0"/>
              </a:rPr>
              <a:t/>
            </a:r>
            <a:br>
              <a:rPr lang="en-GB" sz="3600" dirty="0">
                <a:solidFill>
                  <a:srgbClr val="0070C0"/>
                </a:solidFill>
                <a:latin typeface="+mn-lt"/>
                <a:ea typeface="+mn-ea"/>
                <a:cs typeface="Calibri" panose="020F0502020204030204" pitchFamily="34" charset="0"/>
              </a:rPr>
            </a:br>
            <a:endParaRPr lang="en-GB" sz="3600" dirty="0">
              <a:solidFill>
                <a:srgbClr val="0070C0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586" y="496388"/>
            <a:ext cx="10913146" cy="560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455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chemeClr val="accent5"/>
                </a:solidFill>
                <a:latin typeface="+mn-lt"/>
              </a:rPr>
            </a:br>
            <a:r>
              <a:rPr lang="en-GB" sz="3200" dirty="0" smtClean="0">
                <a:solidFill>
                  <a:schemeClr val="accent5"/>
                </a:solidFill>
                <a:latin typeface="+mn-lt"/>
              </a:rPr>
              <a:t>Teaching income (real terms)</a:t>
            </a:r>
            <a:r>
              <a:rPr lang="en-GB" sz="32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GB" sz="3200" dirty="0">
                <a:solidFill>
                  <a:schemeClr val="accent5"/>
                </a:solidFill>
                <a:latin typeface="+mn-lt"/>
              </a:rPr>
            </a:br>
            <a:r>
              <a:rPr lang="en-GB" sz="3200" dirty="0">
                <a:solidFill>
                  <a:srgbClr val="2D5596"/>
                </a:solidFill>
                <a:latin typeface="+mn-lt"/>
              </a:rPr>
              <a:t/>
            </a:r>
            <a:br>
              <a:rPr lang="en-GB" sz="3200" dirty="0">
                <a:solidFill>
                  <a:srgbClr val="2D5596"/>
                </a:solidFill>
                <a:latin typeface="+mn-lt"/>
              </a:rPr>
            </a:br>
            <a:endParaRPr lang="en-GB" sz="3200" dirty="0">
              <a:solidFill>
                <a:srgbClr val="2D5596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20040" y="788352"/>
          <a:ext cx="11750040" cy="580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9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218831"/>
            <a:ext cx="10515600" cy="534011"/>
          </a:xfrm>
        </p:spPr>
        <p:txBody>
          <a:bodyPr>
            <a:noAutofit/>
          </a:bodyPr>
          <a:lstStyle/>
          <a:p>
            <a:pPr algn="ctr" defTabSz="91281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 </a:t>
            </a:r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recruitment  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295960"/>
              </p:ext>
            </p:extLst>
          </p:nvPr>
        </p:nvGraphicFramePr>
        <p:xfrm>
          <a:off x="850790" y="752842"/>
          <a:ext cx="10503010" cy="542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2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497</Words>
  <Application>Microsoft Office PowerPoint</Application>
  <PresentationFormat>Widescreen</PresentationFormat>
  <Paragraphs>119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 </vt:lpstr>
      <vt:lpstr>The English HE policy landscape</vt:lpstr>
      <vt:lpstr>Financial health of the sector: 2016 Report </vt:lpstr>
      <vt:lpstr>PowerPoint Presentation</vt:lpstr>
      <vt:lpstr>PowerPoint Presentation</vt:lpstr>
      <vt:lpstr>PowerPoint Presentation</vt:lpstr>
      <vt:lpstr> Income (real terms)  </vt:lpstr>
      <vt:lpstr> Teaching income (real terms)  </vt:lpstr>
      <vt:lpstr>Student recruitment  </vt:lpstr>
      <vt:lpstr>Fee income</vt:lpstr>
      <vt:lpstr>Real term change overseas fee income 2014-15 to 2018-19</vt:lpstr>
      <vt:lpstr>Modelling – removal of non-EU fee income growth (2016-17 to 2018-19)  </vt:lpstr>
      <vt:lpstr>Capital funding and surpluses</vt:lpstr>
      <vt:lpstr>Capital expenditure funding breakdown   </vt:lpstr>
      <vt:lpstr>Capital expenditure as a % of total income, 2015-16 </vt:lpstr>
      <vt:lpstr>Liquidity and borrowing</vt:lpstr>
      <vt:lpstr> Net debt </vt:lpstr>
      <vt:lpstr> External borrowing as a % of total income, 2015-16</vt:lpstr>
      <vt:lpstr>PowerPoint Presentation</vt:lpstr>
      <vt:lpstr> Pension liabilities 2018-19</vt:lpstr>
      <vt:lpstr> Increasing variation </vt:lpstr>
      <vt:lpstr>Range of variability</vt:lpstr>
      <vt:lpstr>Thank you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Picture???</dc:title>
  <dc:creator>Louisa Baker (7106)</dc:creator>
  <cp:lastModifiedBy>Nolan Smith [7376]</cp:lastModifiedBy>
  <cp:revision>29</cp:revision>
  <dcterms:created xsi:type="dcterms:W3CDTF">2016-11-09T10:45:39Z</dcterms:created>
  <dcterms:modified xsi:type="dcterms:W3CDTF">2016-11-30T19:00:47Z</dcterms:modified>
</cp:coreProperties>
</file>